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68" r:id="rId3"/>
    <p:sldId id="284" r:id="rId4"/>
    <p:sldId id="399" r:id="rId5"/>
    <p:sldId id="398" r:id="rId6"/>
    <p:sldId id="286" r:id="rId7"/>
    <p:sldId id="352" r:id="rId8"/>
    <p:sldId id="407" r:id="rId9"/>
    <p:sldId id="373" r:id="rId10"/>
    <p:sldId id="370" r:id="rId11"/>
    <p:sldId id="406" r:id="rId12"/>
    <p:sldId id="372" r:id="rId13"/>
    <p:sldId id="400" r:id="rId14"/>
    <p:sldId id="353" r:id="rId15"/>
    <p:sldId id="354" r:id="rId16"/>
    <p:sldId id="351" r:id="rId17"/>
    <p:sldId id="290" r:id="rId18"/>
    <p:sldId id="292" r:id="rId19"/>
    <p:sldId id="355" r:id="rId20"/>
    <p:sldId id="364" r:id="rId21"/>
    <p:sldId id="403" r:id="rId22"/>
    <p:sldId id="298" r:id="rId23"/>
    <p:sldId id="361" r:id="rId24"/>
    <p:sldId id="367" r:id="rId25"/>
    <p:sldId id="362" r:id="rId26"/>
    <p:sldId id="374" r:id="rId27"/>
    <p:sldId id="366" r:id="rId28"/>
    <p:sldId id="397" r:id="rId29"/>
    <p:sldId id="381" r:id="rId30"/>
    <p:sldId id="382" r:id="rId31"/>
    <p:sldId id="383" r:id="rId32"/>
    <p:sldId id="386" r:id="rId33"/>
    <p:sldId id="385" r:id="rId34"/>
    <p:sldId id="384" r:id="rId35"/>
    <p:sldId id="40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FD5"/>
    <a:srgbClr val="4F81BD"/>
    <a:srgbClr val="2F5597"/>
    <a:srgbClr val="F3F1AD"/>
    <a:srgbClr val="333433"/>
    <a:srgbClr val="001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524" autoAdjust="0"/>
  </p:normalViewPr>
  <p:slideViewPr>
    <p:cSldViewPr snapToGrid="0" snapToObjects="1">
      <p:cViewPr varScale="1">
        <p:scale>
          <a:sx n="78" d="100"/>
          <a:sy n="78" d="100"/>
        </p:scale>
        <p:origin x="864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Papers%20and%20Publications\Bill_Papers\GWC_2018\Figure%20for%20pap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7914167838672"/>
          <c:y val="2.7534952029567482E-2"/>
          <c:w val="0.81324601794216567"/>
          <c:h val="0.8361603095053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Mean Individual Silhouette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9391239792131751E-3"/>
                  <c:y val="-1.9366383770055454E-2"/>
                </c:manualLayout>
              </c:layout>
              <c:tx>
                <c:strRef>
                  <c:f>Sheet1!$C$3</c:f>
                  <c:strCache>
                    <c:ptCount val="1"/>
                    <c:pt idx="0">
                      <c:v>A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{8F7CAD7F-59E6-4461-AA43-B3B9C33974E5}</c15:txfldGUID>
                      <c15:f>Sheet1!$C$3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6C45-40B0-809D-2E772EA9E0F9}"/>
                </c:ext>
              </c:extLst>
            </c:dLbl>
            <c:dLbl>
              <c:idx val="1"/>
              <c:layout>
                <c:manualLayout>
                  <c:x val="2.9695619896065329E-3"/>
                  <c:y val="-2.4207979712570203E-3"/>
                </c:manualLayout>
              </c:layout>
              <c:tx>
                <c:strRef>
                  <c:f>Sheet1!$C$4</c:f>
                  <c:strCache>
                    <c:ptCount val="1"/>
                    <c:pt idx="0">
                      <c:v>B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{5C6CC567-88EA-4E3F-AF3A-4665F0848C66}</c15:txfldGUID>
                      <c15:f>Sheet1!$C$4</c15:f>
                      <c15:dlblFieldTableCache>
                        <c:ptCount val="1"/>
                        <c:pt idx="0">
                          <c:v>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6C45-40B0-809D-2E772EA9E0F9}"/>
                </c:ext>
              </c:extLst>
            </c:dLbl>
            <c:dLbl>
              <c:idx val="2"/>
              <c:layout>
                <c:manualLayout>
                  <c:x val="-6.2780921235512405E-2"/>
                  <c:y val="-1.0468365255510424E-2"/>
                </c:manualLayout>
              </c:layout>
              <c:tx>
                <c:strRef>
                  <c:f>Sheet1!$C$5</c:f>
                  <c:strCache>
                    <c:ptCount val="1"/>
                    <c:pt idx="0">
                      <c:v>C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{A4F62E55-A56A-46C9-A497-52EBA8EC807F}</c15:txfldGUID>
                      <c15:f>Sheet1!$C$5</c15:f>
                      <c15:dlblFieldTableCache>
                        <c:ptCount val="1"/>
                        <c:pt idx="0">
                          <c:v>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6C45-40B0-809D-2E772EA9E0F9}"/>
                </c:ext>
              </c:extLst>
            </c:dLbl>
            <c:dLbl>
              <c:idx val="3"/>
              <c:layout>
                <c:manualLayout>
                  <c:x val="-2.9695619896065329E-2"/>
                  <c:y val="3.1470373626340115E-2"/>
                </c:manualLayout>
              </c:layout>
              <c:tx>
                <c:strRef>
                  <c:f>Sheet1!$C$6</c:f>
                  <c:strCache>
                    <c:ptCount val="1"/>
                    <c:pt idx="0">
                      <c:v>D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{9CD8F73C-E766-42F3-90A8-165AD6C55488}</c15:txfldGUID>
                      <c15:f>Sheet1!$C$6</c15:f>
                      <c15:dlblFieldTableCache>
                        <c:ptCount val="1"/>
                        <c:pt idx="0">
                          <c:v>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6C45-40B0-809D-2E772EA9E0F9}"/>
                </c:ext>
              </c:extLst>
            </c:dLbl>
            <c:dLbl>
              <c:idx val="4"/>
              <c:layout>
                <c:manualLayout>
                  <c:x val="0"/>
                  <c:y val="-1.2103989856284669E-2"/>
                </c:manualLayout>
              </c:layout>
              <c:tx>
                <c:strRef>
                  <c:f>Sheet1!$C$7</c:f>
                  <c:strCache>
                    <c:ptCount val="1"/>
                    <c:pt idx="0">
                      <c:v>E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{511890E2-B8B7-40FF-92C0-CE72C58E0953}</c15:txfldGUID>
                      <c15:f>Sheet1!$C$7</c15:f>
                      <c15:dlblFieldTableCache>
                        <c:ptCount val="1"/>
                        <c:pt idx="0">
                          <c:v>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6C45-40B0-809D-2E772EA9E0F9}"/>
                </c:ext>
              </c:extLst>
            </c:dLbl>
            <c:dLbl>
              <c:idx val="5"/>
              <c:layout>
                <c:manualLayout>
                  <c:x val="8.9086859688194894E-3"/>
                  <c:y val="1.6945585798798499E-2"/>
                </c:manualLayout>
              </c:layout>
              <c:tx>
                <c:strRef>
                  <c:f>Sheet1!$C$8</c:f>
                  <c:strCache>
                    <c:ptCount val="1"/>
                    <c:pt idx="0">
                      <c:v>F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{1D176216-CE54-4945-B25C-26058B3BA44D}</c15:txfldGUID>
                      <c15:f>Sheet1!$C$8</c15:f>
                      <c15:dlblFieldTableCache>
                        <c:ptCount val="1"/>
                        <c:pt idx="0">
                          <c:v>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6C45-40B0-809D-2E772EA9E0F9}"/>
                </c:ext>
              </c:extLst>
            </c:dLbl>
            <c:dLbl>
              <c:idx val="6"/>
              <c:layout>
                <c:manualLayout>
                  <c:x val="-3.5634743875278506E-2"/>
                  <c:y val="2.4207979712569227E-2"/>
                </c:manualLayout>
              </c:layout>
              <c:tx>
                <c:strRef>
                  <c:f>Sheet1!$C$9</c:f>
                  <c:strCache>
                    <c:ptCount val="1"/>
                    <c:pt idx="0">
                      <c:v>G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{DD51581F-4FA0-4007-833B-DA5A76762372}</c15:txfldGUID>
                      <c15:f>Sheet1!$C$9</c15:f>
                      <c15:dlblFieldTableCache>
                        <c:ptCount val="1"/>
                        <c:pt idx="0">
                          <c:v>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6C45-40B0-809D-2E772EA9E0F9}"/>
                </c:ext>
              </c:extLst>
            </c:dLbl>
            <c:dLbl>
              <c:idx val="7"/>
              <c:tx>
                <c:strRef>
                  <c:f>Sheet1!$C$10</c:f>
                  <c:strCache>
                    <c:ptCount val="1"/>
                    <c:pt idx="0">
                      <c:v>H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{911292DF-43B9-451C-B83B-0F7E7FF605D2}</c15:txfldGUID>
                      <c15:f>Sheet1!$C$10</c15:f>
                      <c15:dlblFieldTableCache>
                        <c:ptCount val="1"/>
                        <c:pt idx="0">
                          <c:v>H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6C45-40B0-809D-2E772EA9E0F9}"/>
                </c:ext>
              </c:extLst>
            </c:dLbl>
            <c:dLbl>
              <c:idx val="8"/>
              <c:tx>
                <c:strRef>
                  <c:f>Sheet1!$C$11</c:f>
                  <c:strCache>
                    <c:ptCount val="1"/>
                    <c:pt idx="0">
                      <c:v>I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{5202EB79-EADF-4DCF-BC98-4508BDB5D9A9}</c15:txfldGUID>
                      <c15:f>Sheet1!$C$11</c15:f>
                      <c15:dlblFieldTableCache>
                        <c:ptCount val="1"/>
                        <c:pt idx="0">
                          <c:v>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6C45-40B0-809D-2E772EA9E0F9}"/>
                </c:ext>
              </c:extLst>
            </c:dLbl>
            <c:dLbl>
              <c:idx val="9"/>
              <c:tx>
                <c:strRef>
                  <c:f>Sheet1!$C$12</c:f>
                  <c:strCache>
                    <c:ptCount val="1"/>
                    <c:pt idx="0">
                      <c:v>J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{57BD3058-73FE-4911-B60B-D01DF46D921C}</c15:txfldGUID>
                      <c15:f>Sheet1!$C$12</c15:f>
                      <c15:dlblFieldTableCache>
                        <c:ptCount val="1"/>
                        <c:pt idx="0">
                          <c:v>J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6C45-40B0-809D-2E772EA9E0F9}"/>
                </c:ext>
              </c:extLst>
            </c:dLbl>
            <c:dLbl>
              <c:idx val="10"/>
              <c:tx>
                <c:strRef>
                  <c:f>Sheet1!$C$13</c:f>
                  <c:strCache>
                    <c:ptCount val="1"/>
                    <c:pt idx="0">
                      <c:v>K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{064B3260-5456-45BB-BBB4-2138BA2DA348}</c15:txfldGUID>
                      <c15:f>Sheet1!$C$13</c15:f>
                      <c15:dlblFieldTableCache>
                        <c:ptCount val="1"/>
                        <c:pt idx="0">
                          <c:v>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6C45-40B0-809D-2E772EA9E0F9}"/>
                </c:ext>
              </c:extLst>
            </c:dLbl>
            <c:dLbl>
              <c:idx val="11"/>
              <c:tx>
                <c:strRef>
                  <c:f>Sheet1!$C$14</c:f>
                  <c:strCache>
                    <c:ptCount val="1"/>
                    <c:pt idx="0">
                      <c:v>L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{7758CF14-93EA-4EC6-8C9E-6CCE37262E98}</c15:txfldGUID>
                      <c15:f>Sheet1!$C$14</c15:f>
                      <c15:dlblFieldTableCache>
                        <c:ptCount val="1"/>
                        <c:pt idx="0">
                          <c:v>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6C45-40B0-809D-2E772EA9E0F9}"/>
                </c:ext>
              </c:extLst>
            </c:dLbl>
            <c:dLbl>
              <c:idx val="12"/>
              <c:tx>
                <c:strRef>
                  <c:f>Sheet1!$C$15</c:f>
                  <c:strCache>
                    <c:ptCount val="1"/>
                    <c:pt idx="0">
                      <c:v>M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{5BE29ABA-D631-4391-B34B-A29D5E4C6B11}</c15:txfldGUID>
                      <c15:f>Sheet1!$C$15</c15:f>
                      <c15:dlblFieldTableCache>
                        <c:ptCount val="1"/>
                        <c:pt idx="0">
                          <c:v>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6C45-40B0-809D-2E772EA9E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Sheet1!$E$3:$E$15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0.89817040000000004</c:v>
                </c:pt>
                <c:pt idx="5">
                  <c:v>0.89817040000000004</c:v>
                </c:pt>
                <c:pt idx="6">
                  <c:v>0.89817040000000004</c:v>
                </c:pt>
                <c:pt idx="7">
                  <c:v>0.80666669999999996</c:v>
                </c:pt>
                <c:pt idx="8">
                  <c:v>0.66714490000000004</c:v>
                </c:pt>
                <c:pt idx="9">
                  <c:v>0.65907420000000005</c:v>
                </c:pt>
                <c:pt idx="10">
                  <c:v>0.6044735</c:v>
                </c:pt>
                <c:pt idx="11">
                  <c:v>0.51658530000000003</c:v>
                </c:pt>
                <c:pt idx="12">
                  <c:v>0.40251999999999999</c:v>
                </c:pt>
              </c:numCache>
            </c:numRef>
          </c:xVal>
          <c:yVal>
            <c:numRef>
              <c:f>Sheet1!$F$3:$F$15</c:f>
              <c:numCache>
                <c:formatCode>General</c:formatCode>
                <c:ptCount val="13"/>
                <c:pt idx="0">
                  <c:v>0.1908</c:v>
                </c:pt>
                <c:pt idx="1">
                  <c:v>0.17749999999999999</c:v>
                </c:pt>
                <c:pt idx="2">
                  <c:v>0.1757</c:v>
                </c:pt>
                <c:pt idx="3">
                  <c:v>0.1686</c:v>
                </c:pt>
                <c:pt idx="4">
                  <c:v>0.39639999999999997</c:v>
                </c:pt>
                <c:pt idx="5">
                  <c:v>0.38779999999999998</c:v>
                </c:pt>
                <c:pt idx="6">
                  <c:v>0.15909999999999999</c:v>
                </c:pt>
                <c:pt idx="7">
                  <c:v>0.35780000000000001</c:v>
                </c:pt>
                <c:pt idx="8">
                  <c:v>0.1542</c:v>
                </c:pt>
                <c:pt idx="9">
                  <c:v>0.18260000000000001</c:v>
                </c:pt>
                <c:pt idx="10">
                  <c:v>0.2137</c:v>
                </c:pt>
                <c:pt idx="11">
                  <c:v>0.27339999999999998</c:v>
                </c:pt>
                <c:pt idx="12">
                  <c:v>0.27429999999999999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C45-40B0-809D-2E772EA9E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2608495"/>
        <c:axId val="1369896303"/>
      </c:scatterChart>
      <c:valAx>
        <c:axId val="1322608495"/>
        <c:scaling>
          <c:orientation val="minMax"/>
          <c:min val="0.30000000000000004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rPr>
                  <a:t>Adjusted Rand Index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69896303"/>
        <c:crosses val="autoZero"/>
        <c:crossBetween val="midCat"/>
        <c:majorUnit val="0.2"/>
        <c:minorUnit val="1.0000000000000002E-2"/>
      </c:valAx>
      <c:valAx>
        <c:axId val="136989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0">
                    <a:solidFill>
                      <a:sysClr val="windowText" lastClr="000000"/>
                    </a:solidFill>
                    <a:latin typeface="+mn-lt"/>
                  </a:rPr>
                  <a:t>Mean Individual Silhouette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26084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45A8F-7B90-44B3-81FE-797E19D19CEF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60748-A14E-429F-B779-C920D29004B3}">
      <dgm:prSet phldrT="[Text]" custT="1"/>
      <dgm:spPr>
        <a:xfrm>
          <a:off x="451" y="1268029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I. Document Extraction</a:t>
          </a:r>
        </a:p>
      </dgm:t>
    </dgm:pt>
    <dgm:pt modelId="{23049529-C088-4766-A842-7FAF005FAA5E}" type="parTrans" cxnId="{6D28A6B9-A08C-4E0E-80FB-A4E5D71202DF}">
      <dgm:prSet/>
      <dgm:spPr/>
      <dgm:t>
        <a:bodyPr/>
        <a:lstStyle/>
        <a:p>
          <a:endParaRPr lang="en-US"/>
        </a:p>
      </dgm:t>
    </dgm:pt>
    <dgm:pt modelId="{68CB4952-865E-4E5E-9236-74530FD364F9}" type="sibTrans" cxnId="{6D28A6B9-A08C-4E0E-80FB-A4E5D71202DF}">
      <dgm:prSet/>
      <dgm:spPr/>
      <dgm:t>
        <a:bodyPr/>
        <a:lstStyle/>
        <a:p>
          <a:endParaRPr lang="en-US"/>
        </a:p>
      </dgm:t>
    </dgm:pt>
    <dgm:pt modelId="{41105CF0-4D28-4F86-91EE-92F7B12B9059}">
      <dgm:prSet phldrT="[Text]" custT="1"/>
      <dgm:spPr>
        <a:xfrm>
          <a:off x="1926758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II-A. Latter SID (LSID)</a:t>
          </a:r>
        </a:p>
      </dgm:t>
    </dgm:pt>
    <dgm:pt modelId="{FE7A6AC7-FCE4-48B3-A07D-E343FCF809E5}" type="parTrans" cxnId="{02B9750A-C424-4EA6-8022-15DC9D8EDC42}">
      <dgm:prSet/>
      <dgm:spPr/>
      <dgm:t>
        <a:bodyPr/>
        <a:lstStyle/>
        <a:p>
          <a:endParaRPr lang="en-US"/>
        </a:p>
      </dgm:t>
    </dgm:pt>
    <dgm:pt modelId="{A10071FF-608C-47E8-9696-594CAF3F170B}" type="sibTrans" cxnId="{02B9750A-C424-4EA6-8022-15DC9D8EDC42}">
      <dgm:prSet/>
      <dgm:spPr/>
      <dgm:t>
        <a:bodyPr/>
        <a:lstStyle/>
        <a:p>
          <a:endParaRPr lang="en-US"/>
        </a:p>
      </dgm:t>
    </dgm:pt>
    <dgm:pt modelId="{9D4DD288-B2D1-4597-82C7-DC9EF9EAC5D0}">
      <dgm:prSet custT="1"/>
      <dgm:spPr>
        <a:xfrm>
          <a:off x="7135257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III-B. Flex to Fixed Lexical Chains (F2F)</a:t>
          </a:r>
        </a:p>
      </dgm:t>
    </dgm:pt>
    <dgm:pt modelId="{4C5B8F1D-BEBF-4856-8AB6-F70B3C3AE4D3}" type="parTrans" cxnId="{03FE6758-1707-4C89-8497-6CBCFECBC902}">
      <dgm:prSet/>
      <dgm:spPr/>
      <dgm:t>
        <a:bodyPr/>
        <a:lstStyle/>
        <a:p>
          <a:endParaRPr lang="en-US"/>
        </a:p>
      </dgm:t>
    </dgm:pt>
    <dgm:pt modelId="{B4D22270-C982-4CED-BB0A-D73C718DFC5C}" type="sibTrans" cxnId="{03FE6758-1707-4C89-8497-6CBCFECBC902}">
      <dgm:prSet/>
      <dgm:spPr/>
      <dgm:t>
        <a:bodyPr/>
        <a:lstStyle/>
        <a:p>
          <a:endParaRPr lang="en-US"/>
        </a:p>
      </dgm:t>
    </dgm:pt>
    <dgm:pt modelId="{7EC179D5-F6F0-4F7F-932C-B8F53FDD9703}">
      <dgm:prSet custT="1"/>
      <dgm:spPr>
        <a:xfrm>
          <a:off x="9185482" y="1229109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IV. Distributed Semantic Mapping</a:t>
          </a:r>
        </a:p>
      </dgm:t>
    </dgm:pt>
    <dgm:pt modelId="{F4B531ED-B58A-4022-B4FF-0BAD746D5BA9}" type="parTrans" cxnId="{364B2940-453E-4A99-82C3-49741F3C71EB}">
      <dgm:prSet/>
      <dgm:spPr/>
      <dgm:t>
        <a:bodyPr/>
        <a:lstStyle/>
        <a:p>
          <a:endParaRPr lang="en-US"/>
        </a:p>
      </dgm:t>
    </dgm:pt>
    <dgm:pt modelId="{BE293A14-43E1-4196-96CE-E812257E6C95}" type="sibTrans" cxnId="{364B2940-453E-4A99-82C3-49741F3C71EB}">
      <dgm:prSet/>
      <dgm:spPr/>
      <dgm:t>
        <a:bodyPr/>
        <a:lstStyle/>
        <a:p>
          <a:endParaRPr lang="en-US"/>
        </a:p>
      </dgm:t>
    </dgm:pt>
    <dgm:pt modelId="{20B725A0-BD9D-4DCA-9B0D-96CCA1AEED40}">
      <dgm:prSet phldrT="[Text]" custT="1"/>
      <dgm:spPr>
        <a:xfrm>
          <a:off x="1950800" y="2211596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II-B. Former SID (FSID)</a:t>
          </a:r>
        </a:p>
      </dgm:t>
    </dgm:pt>
    <dgm:pt modelId="{F3AD9C55-108B-400C-9C1C-729671FAF6A6}" type="parTrans" cxnId="{0B9C0E11-F61C-4A37-B17C-367F70AB1FDF}">
      <dgm:prSet/>
      <dgm:spPr/>
      <dgm:t>
        <a:bodyPr/>
        <a:lstStyle/>
        <a:p>
          <a:endParaRPr lang="en-US"/>
        </a:p>
      </dgm:t>
    </dgm:pt>
    <dgm:pt modelId="{93E5D83B-D98D-4D08-95BA-6424F266EA90}" type="sibTrans" cxnId="{0B9C0E11-F61C-4A37-B17C-367F70AB1FDF}">
      <dgm:prSet/>
      <dgm:spPr/>
      <dgm:t>
        <a:bodyPr/>
        <a:lstStyle/>
        <a:p>
          <a:endParaRPr lang="en-US"/>
        </a:p>
      </dgm:t>
    </dgm:pt>
    <dgm:pt modelId="{FA3D8DAE-87D2-4786-A6FD-3CD20E87E7E4}">
      <dgm:prSet phldrT="[Text]" custT="1"/>
      <dgm:spPr>
        <a:xfrm>
          <a:off x="3658009" y="1243024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II-C. Best SID (BSID)</a:t>
          </a:r>
        </a:p>
      </dgm:t>
    </dgm:pt>
    <dgm:pt modelId="{323B4C20-ABDD-43BE-A52A-BE448ECCD919}" type="parTrans" cxnId="{4832024B-75BC-4131-A82B-A1EEEDA43AA2}">
      <dgm:prSet/>
      <dgm:spPr/>
      <dgm:t>
        <a:bodyPr/>
        <a:lstStyle/>
        <a:p>
          <a:endParaRPr lang="en-US"/>
        </a:p>
      </dgm:t>
    </dgm:pt>
    <dgm:pt modelId="{B5989C8D-C1D5-45D7-8F45-2C183D6A1BE3}" type="sibTrans" cxnId="{4832024B-75BC-4131-A82B-A1EEEDA43AA2}">
      <dgm:prSet/>
      <dgm:spPr/>
      <dgm:t>
        <a:bodyPr/>
        <a:lstStyle/>
        <a:p>
          <a:endParaRPr lang="en-US"/>
        </a:p>
      </dgm:t>
    </dgm:pt>
    <dgm:pt modelId="{E1727B32-4A73-48BA-A910-BE49C085B6D9}">
      <dgm:prSet phldrT="[Text]" custT="1"/>
      <dgm:spPr>
        <a:xfrm>
          <a:off x="5612885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III-A. Flexible Lexical Chains Extraction (FLC)</a:t>
          </a:r>
        </a:p>
      </dgm:t>
    </dgm:pt>
    <dgm:pt modelId="{26480019-3ABE-451A-AFCF-CDC0F701EDC6}" type="parTrans" cxnId="{FBCD6158-05A6-48C7-BB76-C42A23AC2B80}">
      <dgm:prSet/>
      <dgm:spPr/>
      <dgm:t>
        <a:bodyPr/>
        <a:lstStyle/>
        <a:p>
          <a:endParaRPr lang="en-US"/>
        </a:p>
      </dgm:t>
    </dgm:pt>
    <dgm:pt modelId="{A2425235-4FAF-4B65-9DB8-A2E074F9C3C9}" type="sibTrans" cxnId="{FBCD6158-05A6-48C7-BB76-C42A23AC2B80}">
      <dgm:prSet/>
      <dgm:spPr/>
      <dgm:t>
        <a:bodyPr/>
        <a:lstStyle/>
        <a:p>
          <a:endParaRPr lang="en-US"/>
        </a:p>
      </dgm:t>
    </dgm:pt>
    <dgm:pt modelId="{7DDD6F0F-439E-4CFB-B8BB-C9787F5D4D2F}">
      <dgm:prSet custT="1"/>
      <dgm:spPr>
        <a:xfrm>
          <a:off x="1926758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SID for Wi based on Wi+1</a:t>
          </a:r>
        </a:p>
      </dgm:t>
    </dgm:pt>
    <dgm:pt modelId="{24BDC7F1-D7FD-4BE5-98EC-BF72628D4A6A}" type="parTrans" cxnId="{53FE580B-6E81-4404-94F5-3B1D004E9BFC}">
      <dgm:prSet/>
      <dgm:spPr/>
      <dgm:t>
        <a:bodyPr/>
        <a:lstStyle/>
        <a:p>
          <a:endParaRPr lang="en-US"/>
        </a:p>
      </dgm:t>
    </dgm:pt>
    <dgm:pt modelId="{8D929149-E2F1-4C5E-8B94-2808BEFA5AC5}" type="sibTrans" cxnId="{53FE580B-6E81-4404-94F5-3B1D004E9BFC}">
      <dgm:prSet/>
      <dgm:spPr/>
      <dgm:t>
        <a:bodyPr/>
        <a:lstStyle/>
        <a:p>
          <a:endParaRPr lang="en-US"/>
        </a:p>
      </dgm:t>
    </dgm:pt>
    <dgm:pt modelId="{AD165C98-5E0C-4D8A-8085-E042DE56EF18}">
      <dgm:prSet custT="1"/>
      <dgm:spPr>
        <a:xfrm>
          <a:off x="3658009" y="1243024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LSID</a:t>
          </a:r>
        </a:p>
      </dgm:t>
    </dgm:pt>
    <dgm:pt modelId="{EB44DA23-3CE1-45A0-81F1-8FC78CBE4ABA}" type="parTrans" cxnId="{B21A74EF-B4BE-4305-8328-B1A6E9E62509}">
      <dgm:prSet/>
      <dgm:spPr/>
      <dgm:t>
        <a:bodyPr/>
        <a:lstStyle/>
        <a:p>
          <a:endParaRPr lang="en-US"/>
        </a:p>
      </dgm:t>
    </dgm:pt>
    <dgm:pt modelId="{73C4BCE3-59CC-47E6-8B0F-9B952CA54A32}" type="sibTrans" cxnId="{B21A74EF-B4BE-4305-8328-B1A6E9E62509}">
      <dgm:prSet/>
      <dgm:spPr/>
      <dgm:t>
        <a:bodyPr/>
        <a:lstStyle/>
        <a:p>
          <a:endParaRPr lang="en-US"/>
        </a:p>
      </dgm:t>
    </dgm:pt>
    <dgm:pt modelId="{C1EA8889-2390-4031-98C1-4946283FB7B3}">
      <dgm:prSet custT="1"/>
      <dgm:spPr>
        <a:xfrm>
          <a:off x="3658009" y="1243024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FSID</a:t>
          </a:r>
        </a:p>
      </dgm:t>
    </dgm:pt>
    <dgm:pt modelId="{F927A4F1-AC97-4BB6-8613-C91C8D776310}" type="parTrans" cxnId="{F29EDAE3-4F65-4ECE-B255-295A65F6DF38}">
      <dgm:prSet/>
      <dgm:spPr/>
      <dgm:t>
        <a:bodyPr/>
        <a:lstStyle/>
        <a:p>
          <a:endParaRPr lang="en-US"/>
        </a:p>
      </dgm:t>
    </dgm:pt>
    <dgm:pt modelId="{A588DCB0-EC1F-4D3E-A414-43F0316511CD}" type="sibTrans" cxnId="{F29EDAE3-4F65-4ECE-B255-295A65F6DF38}">
      <dgm:prSet/>
      <dgm:spPr/>
      <dgm:t>
        <a:bodyPr/>
        <a:lstStyle/>
        <a:p>
          <a:endParaRPr lang="en-US"/>
        </a:p>
      </dgm:t>
    </dgm:pt>
    <dgm:pt modelId="{87D026E9-14E4-4800-9E6B-C029B153EE9A}">
      <dgm:prSet custT="1"/>
      <dgm:spPr>
        <a:xfrm>
          <a:off x="1950800" y="2211596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SID for Wi based on Wi-1</a:t>
          </a:r>
        </a:p>
      </dgm:t>
    </dgm:pt>
    <dgm:pt modelId="{99A9726C-9182-40A6-B43D-34824E99C1DF}" type="sibTrans" cxnId="{6EDF164C-EF20-4E64-A53A-37625581316A}">
      <dgm:prSet/>
      <dgm:spPr/>
      <dgm:t>
        <a:bodyPr/>
        <a:lstStyle/>
        <a:p>
          <a:endParaRPr lang="en-US"/>
        </a:p>
      </dgm:t>
    </dgm:pt>
    <dgm:pt modelId="{42E831F9-E91D-48D8-A953-12BD668E4003}" type="parTrans" cxnId="{6EDF164C-EF20-4E64-A53A-37625581316A}">
      <dgm:prSet/>
      <dgm:spPr/>
      <dgm:t>
        <a:bodyPr/>
        <a:lstStyle/>
        <a:p>
          <a:endParaRPr lang="en-US"/>
        </a:p>
      </dgm:t>
    </dgm:pt>
    <dgm:pt modelId="{4825CEE1-B9D4-4C66-88C8-425E5989A23B}">
      <dgm:prSet/>
      <dgm:spPr>
        <a:xfrm>
          <a:off x="6401753" y="2173927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>
            <a:buNone/>
          </a:pPr>
          <a:r>
            <a:rPr lang="en-US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III-C. Fixed Lexical Chains Extraction</a:t>
          </a:r>
        </a:p>
        <a:p>
          <a:pPr>
            <a:buNone/>
          </a:pPr>
          <a:r>
            <a:rPr lang="en-US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(FXLC)</a:t>
          </a:r>
        </a:p>
      </dgm:t>
    </dgm:pt>
    <dgm:pt modelId="{4E85C0AE-B9FA-47B5-8FC3-383AD8A2F407}" type="parTrans" cxnId="{26BF29FD-CCE9-4540-AB9B-EA437F19985E}">
      <dgm:prSet/>
      <dgm:spPr/>
      <dgm:t>
        <a:bodyPr/>
        <a:lstStyle/>
        <a:p>
          <a:endParaRPr lang="en-US"/>
        </a:p>
      </dgm:t>
    </dgm:pt>
    <dgm:pt modelId="{44AADD85-6B6E-42B4-82B4-FE64EBECC3A3}" type="sibTrans" cxnId="{26BF29FD-CCE9-4540-AB9B-EA437F19985E}">
      <dgm:prSet/>
      <dgm:spPr/>
      <dgm:t>
        <a:bodyPr/>
        <a:lstStyle/>
        <a:p>
          <a:endParaRPr lang="en-US"/>
        </a:p>
      </dgm:t>
    </dgm:pt>
    <dgm:pt modelId="{653FB76E-319F-4B23-BE67-E8F87FDA92BC}" type="pres">
      <dgm:prSet presAssocID="{89745A8F-7B90-44B3-81FE-797E19D19CEF}" presName="CompostProcess" presStyleCnt="0">
        <dgm:presLayoutVars>
          <dgm:dir/>
          <dgm:resizeHandles val="exact"/>
        </dgm:presLayoutVars>
      </dgm:prSet>
      <dgm:spPr/>
    </dgm:pt>
    <dgm:pt modelId="{A4D111D5-3BE7-4EA8-A65D-0D015D8B930B}" type="pres">
      <dgm:prSet presAssocID="{89745A8F-7B90-44B3-81FE-797E19D19CEF}" presName="arrow" presStyleLbl="bgShp" presStyleIdx="0" presStyleCnt="1" custLinFactNeighborX="1351"/>
      <dgm:spPr>
        <a:xfrm>
          <a:off x="984883" y="0"/>
          <a:ext cx="9679894" cy="4226766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7010C20-1EC4-4831-8F4D-456134A54A3B}" type="pres">
      <dgm:prSet presAssocID="{89745A8F-7B90-44B3-81FE-797E19D19CEF}" presName="linearProcess" presStyleCnt="0"/>
      <dgm:spPr/>
    </dgm:pt>
    <dgm:pt modelId="{B378EC3C-9851-4E7E-B83E-064EB67805D6}" type="pres">
      <dgm:prSet presAssocID="{E5E60748-A14E-429F-B779-C920D29004B3}" presName="textNode" presStyleLbl="node1" presStyleIdx="0" presStyleCnt="8">
        <dgm:presLayoutVars>
          <dgm:bulletEnabled val="1"/>
        </dgm:presLayoutVars>
      </dgm:prSet>
      <dgm:spPr/>
    </dgm:pt>
    <dgm:pt modelId="{2DF9A806-DD0B-4C54-A06C-3AD5E794B10E}" type="pres">
      <dgm:prSet presAssocID="{68CB4952-865E-4E5E-9236-74530FD364F9}" presName="sibTrans" presStyleCnt="0"/>
      <dgm:spPr/>
    </dgm:pt>
    <dgm:pt modelId="{7A0C0E29-7596-4AF8-B6BB-060C1513B4A6}" type="pres">
      <dgm:prSet presAssocID="{41105CF0-4D28-4F86-91EE-92F7B12B9059}" presName="textNode" presStyleLbl="node1" presStyleIdx="1" presStyleCnt="8" custLinFactX="31252" custLinFactNeighborX="100000" custLinFactNeighborY="-51479">
        <dgm:presLayoutVars>
          <dgm:bulletEnabled val="1"/>
        </dgm:presLayoutVars>
      </dgm:prSet>
      <dgm:spPr>
        <a:xfrm>
          <a:off x="1824106" y="1268029"/>
          <a:ext cx="1563408" cy="1690706"/>
        </a:xfrm>
        <a:prstGeom prst="roundRect">
          <a:avLst/>
        </a:prstGeom>
      </dgm:spPr>
    </dgm:pt>
    <dgm:pt modelId="{8C79FEF5-87B4-4C97-8DD2-3C4471663D61}" type="pres">
      <dgm:prSet presAssocID="{A10071FF-608C-47E8-9696-594CAF3F170B}" presName="sibTrans" presStyleCnt="0"/>
      <dgm:spPr/>
    </dgm:pt>
    <dgm:pt modelId="{6C7E70CD-9470-4B75-8135-A4EC305357D8}" type="pres">
      <dgm:prSet presAssocID="{20B725A0-BD9D-4DCA-9B0D-96CCA1AEED40}" presName="textNode" presStyleLbl="node1" presStyleIdx="2" presStyleCnt="8" custLinFactX="-61985" custLinFactNeighborX="-100000" custLinFactNeighborY="55809">
        <dgm:presLayoutVars>
          <dgm:bulletEnabled val="1"/>
        </dgm:presLayoutVars>
      </dgm:prSet>
      <dgm:spPr/>
    </dgm:pt>
    <dgm:pt modelId="{60341A99-10FA-4264-B9EE-349F4D23F29F}" type="pres">
      <dgm:prSet presAssocID="{93E5D83B-D98D-4D08-95BA-6424F266EA90}" presName="sibTrans" presStyleCnt="0"/>
      <dgm:spPr/>
    </dgm:pt>
    <dgm:pt modelId="{546463C0-A81B-44D9-B989-DBD1768D2869}" type="pres">
      <dgm:prSet presAssocID="{FA3D8DAE-87D2-4786-A6FD-3CD20E87E7E4}" presName="textNode" presStyleLbl="node1" presStyleIdx="3" presStyleCnt="8" custLinFactX="-41799" custLinFactNeighborX="-100000" custLinFactNeighborY="-1479">
        <dgm:presLayoutVars>
          <dgm:bulletEnabled val="1"/>
        </dgm:presLayoutVars>
      </dgm:prSet>
      <dgm:spPr/>
    </dgm:pt>
    <dgm:pt modelId="{C6244AE2-2CEB-4708-AA3F-8837DB21A62E}" type="pres">
      <dgm:prSet presAssocID="{B5989C8D-C1D5-45D7-8F45-2C183D6A1BE3}" presName="sibTrans" presStyleCnt="0"/>
      <dgm:spPr/>
    </dgm:pt>
    <dgm:pt modelId="{1EB611D8-9E6A-413C-BA51-9230A3A19D38}" type="pres">
      <dgm:prSet presAssocID="{E1727B32-4A73-48BA-A910-BE49C085B6D9}" presName="textNode" presStyleLbl="node1" presStyleIdx="4" presStyleCnt="8" custLinFactX="-3452" custLinFactNeighborX="-100000" custLinFactNeighborY="-51479">
        <dgm:presLayoutVars>
          <dgm:bulletEnabled val="1"/>
        </dgm:presLayoutVars>
      </dgm:prSet>
      <dgm:spPr/>
    </dgm:pt>
    <dgm:pt modelId="{8951A9A1-274A-4A84-AA8E-C5BC8AD0234D}" type="pres">
      <dgm:prSet presAssocID="{A2425235-4FAF-4B65-9DB8-A2E074F9C3C9}" presName="sibTrans" presStyleCnt="0"/>
      <dgm:spPr/>
    </dgm:pt>
    <dgm:pt modelId="{145D0068-DC0C-4017-B334-A80CDC2ABA4E}" type="pres">
      <dgm:prSet presAssocID="{9D4DD288-B2D1-4597-82C7-DC9EF9EAC5D0}" presName="textNode" presStyleLbl="node1" presStyleIdx="5" presStyleCnt="8" custLinFactNeighborX="-36393" custLinFactNeighborY="-51479">
        <dgm:presLayoutVars>
          <dgm:bulletEnabled val="1"/>
        </dgm:presLayoutVars>
      </dgm:prSet>
      <dgm:spPr>
        <a:xfrm>
          <a:off x="7296035" y="1268029"/>
          <a:ext cx="1563408" cy="1690706"/>
        </a:xfrm>
        <a:prstGeom prst="roundRect">
          <a:avLst/>
        </a:prstGeom>
      </dgm:spPr>
    </dgm:pt>
    <dgm:pt modelId="{EA277994-C5ED-48C4-AC66-10043511AA7E}" type="pres">
      <dgm:prSet presAssocID="{B4D22270-C982-4CED-BB0A-D73C718DFC5C}" presName="sibTrans" presStyleCnt="0"/>
      <dgm:spPr/>
    </dgm:pt>
    <dgm:pt modelId="{10408C87-0D11-485A-AC4B-CB73EAEFEEAC}" type="pres">
      <dgm:prSet presAssocID="{4825CEE1-B9D4-4C66-88C8-425E5989A23B}" presName="textNode" presStyleLbl="node1" presStyleIdx="6" presStyleCnt="8" custLinFactX="-150606" custLinFactNeighborX="-200000" custLinFactNeighborY="53581">
        <dgm:presLayoutVars>
          <dgm:bulletEnabled val="1"/>
        </dgm:presLayoutVars>
      </dgm:prSet>
      <dgm:spPr>
        <a:prstGeom prst="roundRect">
          <a:avLst/>
        </a:prstGeom>
      </dgm:spPr>
    </dgm:pt>
    <dgm:pt modelId="{794F39A5-7A64-4C8B-AE27-C1A9273D3789}" type="pres">
      <dgm:prSet presAssocID="{44AADD85-6B6E-42B4-82B4-FE64EBECC3A3}" presName="sibTrans" presStyleCnt="0"/>
      <dgm:spPr/>
    </dgm:pt>
    <dgm:pt modelId="{A5985BCB-6A87-4551-9461-0B004E25818C}" type="pres">
      <dgm:prSet presAssocID="{7EC179D5-F6F0-4F7F-932C-B8F53FDD9703}" presName="textNode" presStyleLbl="node1" presStyleIdx="7" presStyleCnt="8" custLinFactX="-38456" custLinFactNeighborX="-100000" custLinFactNeighborY="4500">
        <dgm:presLayoutVars>
          <dgm:bulletEnabled val="1"/>
        </dgm:presLayoutVars>
      </dgm:prSet>
      <dgm:spPr>
        <a:xfrm>
          <a:off x="9120012" y="1268029"/>
          <a:ext cx="1563408" cy="1690706"/>
        </a:xfrm>
        <a:prstGeom prst="roundRect">
          <a:avLst/>
        </a:prstGeom>
      </dgm:spPr>
    </dgm:pt>
  </dgm:ptLst>
  <dgm:cxnLst>
    <dgm:cxn modelId="{02B9750A-C424-4EA6-8022-15DC9D8EDC42}" srcId="{89745A8F-7B90-44B3-81FE-797E19D19CEF}" destId="{41105CF0-4D28-4F86-91EE-92F7B12B9059}" srcOrd="1" destOrd="0" parTransId="{FE7A6AC7-FCE4-48B3-A07D-E343FCF809E5}" sibTransId="{A10071FF-608C-47E8-9696-594CAF3F170B}"/>
    <dgm:cxn modelId="{53FE580B-6E81-4404-94F5-3B1D004E9BFC}" srcId="{41105CF0-4D28-4F86-91EE-92F7B12B9059}" destId="{7DDD6F0F-439E-4CFB-B8BB-C9787F5D4D2F}" srcOrd="0" destOrd="0" parTransId="{24BDC7F1-D7FD-4BE5-98EC-BF72628D4A6A}" sibTransId="{8D929149-E2F1-4C5E-8B94-2808BEFA5AC5}"/>
    <dgm:cxn modelId="{0B9C0E11-F61C-4A37-B17C-367F70AB1FDF}" srcId="{89745A8F-7B90-44B3-81FE-797E19D19CEF}" destId="{20B725A0-BD9D-4DCA-9B0D-96CCA1AEED40}" srcOrd="2" destOrd="0" parTransId="{F3AD9C55-108B-400C-9C1C-729671FAF6A6}" sibTransId="{93E5D83B-D98D-4D08-95BA-6424F266EA90}"/>
    <dgm:cxn modelId="{D4804325-C447-4C70-AF02-6E7D64D1D44F}" type="presOf" srcId="{E1727B32-4A73-48BA-A910-BE49C085B6D9}" destId="{1EB611D8-9E6A-413C-BA51-9230A3A19D38}" srcOrd="0" destOrd="0" presId="urn:microsoft.com/office/officeart/2005/8/layout/hProcess9"/>
    <dgm:cxn modelId="{364B2940-453E-4A99-82C3-49741F3C71EB}" srcId="{89745A8F-7B90-44B3-81FE-797E19D19CEF}" destId="{7EC179D5-F6F0-4F7F-932C-B8F53FDD9703}" srcOrd="7" destOrd="0" parTransId="{F4B531ED-B58A-4022-B4FF-0BAD746D5BA9}" sibTransId="{BE293A14-43E1-4196-96CE-E812257E6C95}"/>
    <dgm:cxn modelId="{557FCB5B-B82E-4383-8C29-8EE6D56A52BF}" type="presOf" srcId="{AD165C98-5E0C-4D8A-8085-E042DE56EF18}" destId="{546463C0-A81B-44D9-B989-DBD1768D2869}" srcOrd="0" destOrd="1" presId="urn:microsoft.com/office/officeart/2005/8/layout/hProcess9"/>
    <dgm:cxn modelId="{4832024B-75BC-4131-A82B-A1EEEDA43AA2}" srcId="{89745A8F-7B90-44B3-81FE-797E19D19CEF}" destId="{FA3D8DAE-87D2-4786-A6FD-3CD20E87E7E4}" srcOrd="3" destOrd="0" parTransId="{323B4C20-ABDD-43BE-A52A-BE448ECCD919}" sibTransId="{B5989C8D-C1D5-45D7-8F45-2C183D6A1BE3}"/>
    <dgm:cxn modelId="{6EDF164C-EF20-4E64-A53A-37625581316A}" srcId="{20B725A0-BD9D-4DCA-9B0D-96CCA1AEED40}" destId="{87D026E9-14E4-4800-9E6B-C029B153EE9A}" srcOrd="0" destOrd="0" parTransId="{42E831F9-E91D-48D8-A953-12BD668E4003}" sibTransId="{99A9726C-9182-40A6-B43D-34824E99C1DF}"/>
    <dgm:cxn modelId="{87285551-076C-48E4-949C-50BF39F583D8}" type="presOf" srcId="{7EC179D5-F6F0-4F7F-932C-B8F53FDD9703}" destId="{A5985BCB-6A87-4551-9461-0B004E25818C}" srcOrd="0" destOrd="0" presId="urn:microsoft.com/office/officeart/2005/8/layout/hProcess9"/>
    <dgm:cxn modelId="{4A8B9652-EC79-4D48-8BDE-19A95C67D07E}" type="presOf" srcId="{E5E60748-A14E-429F-B779-C920D29004B3}" destId="{B378EC3C-9851-4E7E-B83E-064EB67805D6}" srcOrd="0" destOrd="0" presId="urn:microsoft.com/office/officeart/2005/8/layout/hProcess9"/>
    <dgm:cxn modelId="{7F182674-E1CE-4353-A020-1D7E3832BDCD}" type="presOf" srcId="{87D026E9-14E4-4800-9E6B-C029B153EE9A}" destId="{6C7E70CD-9470-4B75-8135-A4EC305357D8}" srcOrd="0" destOrd="1" presId="urn:microsoft.com/office/officeart/2005/8/layout/hProcess9"/>
    <dgm:cxn modelId="{F8236556-162F-41C4-BFF2-D7EF81A6F9B1}" type="presOf" srcId="{7DDD6F0F-439E-4CFB-B8BB-C9787F5D4D2F}" destId="{7A0C0E29-7596-4AF8-B6BB-060C1513B4A6}" srcOrd="0" destOrd="1" presId="urn:microsoft.com/office/officeart/2005/8/layout/hProcess9"/>
    <dgm:cxn modelId="{FBCD6158-05A6-48C7-BB76-C42A23AC2B80}" srcId="{89745A8F-7B90-44B3-81FE-797E19D19CEF}" destId="{E1727B32-4A73-48BA-A910-BE49C085B6D9}" srcOrd="4" destOrd="0" parTransId="{26480019-3ABE-451A-AFCF-CDC0F701EDC6}" sibTransId="{A2425235-4FAF-4B65-9DB8-A2E074F9C3C9}"/>
    <dgm:cxn modelId="{03FE6758-1707-4C89-8497-6CBCFECBC902}" srcId="{89745A8F-7B90-44B3-81FE-797E19D19CEF}" destId="{9D4DD288-B2D1-4597-82C7-DC9EF9EAC5D0}" srcOrd="5" destOrd="0" parTransId="{4C5B8F1D-BEBF-4856-8AB6-F70B3C3AE4D3}" sibTransId="{B4D22270-C982-4CED-BB0A-D73C718DFC5C}"/>
    <dgm:cxn modelId="{3CAE8058-B22B-49B9-BC37-E6C15C814740}" type="presOf" srcId="{20B725A0-BD9D-4DCA-9B0D-96CCA1AEED40}" destId="{6C7E70CD-9470-4B75-8135-A4EC305357D8}" srcOrd="0" destOrd="0" presId="urn:microsoft.com/office/officeart/2005/8/layout/hProcess9"/>
    <dgm:cxn modelId="{877891B6-E112-4E12-9372-0BBE638BC0BF}" type="presOf" srcId="{9D4DD288-B2D1-4597-82C7-DC9EF9EAC5D0}" destId="{145D0068-DC0C-4017-B334-A80CDC2ABA4E}" srcOrd="0" destOrd="0" presId="urn:microsoft.com/office/officeart/2005/8/layout/hProcess9"/>
    <dgm:cxn modelId="{6D28A6B9-A08C-4E0E-80FB-A4E5D71202DF}" srcId="{89745A8F-7B90-44B3-81FE-797E19D19CEF}" destId="{E5E60748-A14E-429F-B779-C920D29004B3}" srcOrd="0" destOrd="0" parTransId="{23049529-C088-4766-A842-7FAF005FAA5E}" sibTransId="{68CB4952-865E-4E5E-9236-74530FD364F9}"/>
    <dgm:cxn modelId="{D966D2C1-3971-4075-A2C0-475043702A2C}" type="presOf" srcId="{4825CEE1-B9D4-4C66-88C8-425E5989A23B}" destId="{10408C87-0D11-485A-AC4B-CB73EAEFEEAC}" srcOrd="0" destOrd="0" presId="urn:microsoft.com/office/officeart/2005/8/layout/hProcess9"/>
    <dgm:cxn modelId="{FB9BC7D9-C220-4DA2-9453-232D3366E81A}" type="presOf" srcId="{89745A8F-7B90-44B3-81FE-797E19D19CEF}" destId="{653FB76E-319F-4B23-BE67-E8F87FDA92BC}" srcOrd="0" destOrd="0" presId="urn:microsoft.com/office/officeart/2005/8/layout/hProcess9"/>
    <dgm:cxn modelId="{F29EDAE3-4F65-4ECE-B255-295A65F6DF38}" srcId="{FA3D8DAE-87D2-4786-A6FD-3CD20E87E7E4}" destId="{C1EA8889-2390-4031-98C1-4946283FB7B3}" srcOrd="1" destOrd="0" parTransId="{F927A4F1-AC97-4BB6-8613-C91C8D776310}" sibTransId="{A588DCB0-EC1F-4D3E-A414-43F0316511CD}"/>
    <dgm:cxn modelId="{B21A74EF-B4BE-4305-8328-B1A6E9E62509}" srcId="{FA3D8DAE-87D2-4786-A6FD-3CD20E87E7E4}" destId="{AD165C98-5E0C-4D8A-8085-E042DE56EF18}" srcOrd="0" destOrd="0" parTransId="{EB44DA23-3CE1-45A0-81F1-8FC78CBE4ABA}" sibTransId="{73C4BCE3-59CC-47E6-8B0F-9B952CA54A32}"/>
    <dgm:cxn modelId="{05E7AFF1-964D-43EB-96CD-311FED925ECE}" type="presOf" srcId="{C1EA8889-2390-4031-98C1-4946283FB7B3}" destId="{546463C0-A81B-44D9-B989-DBD1768D2869}" srcOrd="0" destOrd="2" presId="urn:microsoft.com/office/officeart/2005/8/layout/hProcess9"/>
    <dgm:cxn modelId="{5DF5ACF6-2F76-485A-8E92-BE4CAB3B3BBA}" type="presOf" srcId="{41105CF0-4D28-4F86-91EE-92F7B12B9059}" destId="{7A0C0E29-7596-4AF8-B6BB-060C1513B4A6}" srcOrd="0" destOrd="0" presId="urn:microsoft.com/office/officeart/2005/8/layout/hProcess9"/>
    <dgm:cxn modelId="{26BF29FD-CCE9-4540-AB9B-EA437F19985E}" srcId="{89745A8F-7B90-44B3-81FE-797E19D19CEF}" destId="{4825CEE1-B9D4-4C66-88C8-425E5989A23B}" srcOrd="6" destOrd="0" parTransId="{4E85C0AE-B9FA-47B5-8FC3-383AD8A2F407}" sibTransId="{44AADD85-6B6E-42B4-82B4-FE64EBECC3A3}"/>
    <dgm:cxn modelId="{C7EC77FD-55F1-466A-B812-6450F9A032C1}" type="presOf" srcId="{FA3D8DAE-87D2-4786-A6FD-3CD20E87E7E4}" destId="{546463C0-A81B-44D9-B989-DBD1768D2869}" srcOrd="0" destOrd="0" presId="urn:microsoft.com/office/officeart/2005/8/layout/hProcess9"/>
    <dgm:cxn modelId="{9390C6D1-789D-4A6B-A611-8425CE2BC005}" type="presParOf" srcId="{653FB76E-319F-4B23-BE67-E8F87FDA92BC}" destId="{A4D111D5-3BE7-4EA8-A65D-0D015D8B930B}" srcOrd="0" destOrd="0" presId="urn:microsoft.com/office/officeart/2005/8/layout/hProcess9"/>
    <dgm:cxn modelId="{D1A758E6-50FE-4520-99D4-B88BEB936BF1}" type="presParOf" srcId="{653FB76E-319F-4B23-BE67-E8F87FDA92BC}" destId="{67010C20-1EC4-4831-8F4D-456134A54A3B}" srcOrd="1" destOrd="0" presId="urn:microsoft.com/office/officeart/2005/8/layout/hProcess9"/>
    <dgm:cxn modelId="{0693C114-FFE5-4600-BC48-003B5755A198}" type="presParOf" srcId="{67010C20-1EC4-4831-8F4D-456134A54A3B}" destId="{B378EC3C-9851-4E7E-B83E-064EB67805D6}" srcOrd="0" destOrd="0" presId="urn:microsoft.com/office/officeart/2005/8/layout/hProcess9"/>
    <dgm:cxn modelId="{3F5A021C-51B6-4F32-9475-0EEE6BED9F47}" type="presParOf" srcId="{67010C20-1EC4-4831-8F4D-456134A54A3B}" destId="{2DF9A806-DD0B-4C54-A06C-3AD5E794B10E}" srcOrd="1" destOrd="0" presId="urn:microsoft.com/office/officeart/2005/8/layout/hProcess9"/>
    <dgm:cxn modelId="{486F8B4D-C669-4D8A-9BBE-4D7A19B40141}" type="presParOf" srcId="{67010C20-1EC4-4831-8F4D-456134A54A3B}" destId="{7A0C0E29-7596-4AF8-B6BB-060C1513B4A6}" srcOrd="2" destOrd="0" presId="urn:microsoft.com/office/officeart/2005/8/layout/hProcess9"/>
    <dgm:cxn modelId="{218870B7-72B5-415E-AE22-EE760274C253}" type="presParOf" srcId="{67010C20-1EC4-4831-8F4D-456134A54A3B}" destId="{8C79FEF5-87B4-4C97-8DD2-3C4471663D61}" srcOrd="3" destOrd="0" presId="urn:microsoft.com/office/officeart/2005/8/layout/hProcess9"/>
    <dgm:cxn modelId="{50889CB4-CBF4-4E61-A76E-B8A0058473AA}" type="presParOf" srcId="{67010C20-1EC4-4831-8F4D-456134A54A3B}" destId="{6C7E70CD-9470-4B75-8135-A4EC305357D8}" srcOrd="4" destOrd="0" presId="urn:microsoft.com/office/officeart/2005/8/layout/hProcess9"/>
    <dgm:cxn modelId="{2F414BDC-A76C-4F37-B3E2-4B6C20C76AEC}" type="presParOf" srcId="{67010C20-1EC4-4831-8F4D-456134A54A3B}" destId="{60341A99-10FA-4264-B9EE-349F4D23F29F}" srcOrd="5" destOrd="0" presId="urn:microsoft.com/office/officeart/2005/8/layout/hProcess9"/>
    <dgm:cxn modelId="{3F09E7F4-677F-4A5C-89E1-BA7626C16A0C}" type="presParOf" srcId="{67010C20-1EC4-4831-8F4D-456134A54A3B}" destId="{546463C0-A81B-44D9-B989-DBD1768D2869}" srcOrd="6" destOrd="0" presId="urn:microsoft.com/office/officeart/2005/8/layout/hProcess9"/>
    <dgm:cxn modelId="{7A06E268-F16B-4429-9973-B7F8608837B0}" type="presParOf" srcId="{67010C20-1EC4-4831-8F4D-456134A54A3B}" destId="{C6244AE2-2CEB-4708-AA3F-8837DB21A62E}" srcOrd="7" destOrd="0" presId="urn:microsoft.com/office/officeart/2005/8/layout/hProcess9"/>
    <dgm:cxn modelId="{C71F2CBE-4F03-442F-8A2B-E3DCC196532B}" type="presParOf" srcId="{67010C20-1EC4-4831-8F4D-456134A54A3B}" destId="{1EB611D8-9E6A-413C-BA51-9230A3A19D38}" srcOrd="8" destOrd="0" presId="urn:microsoft.com/office/officeart/2005/8/layout/hProcess9"/>
    <dgm:cxn modelId="{8654AD09-E773-45E2-B65B-70276BE3EB38}" type="presParOf" srcId="{67010C20-1EC4-4831-8F4D-456134A54A3B}" destId="{8951A9A1-274A-4A84-AA8E-C5BC8AD0234D}" srcOrd="9" destOrd="0" presId="urn:microsoft.com/office/officeart/2005/8/layout/hProcess9"/>
    <dgm:cxn modelId="{F1EEDC94-8D1F-46C2-81E5-BABEE76F791A}" type="presParOf" srcId="{67010C20-1EC4-4831-8F4D-456134A54A3B}" destId="{145D0068-DC0C-4017-B334-A80CDC2ABA4E}" srcOrd="10" destOrd="0" presId="urn:microsoft.com/office/officeart/2005/8/layout/hProcess9"/>
    <dgm:cxn modelId="{42314E9C-D685-4B0B-8C35-76A5F85775F6}" type="presParOf" srcId="{67010C20-1EC4-4831-8F4D-456134A54A3B}" destId="{EA277994-C5ED-48C4-AC66-10043511AA7E}" srcOrd="11" destOrd="0" presId="urn:microsoft.com/office/officeart/2005/8/layout/hProcess9"/>
    <dgm:cxn modelId="{BD954C28-9BB5-4AD3-91A2-F85FD6B07B34}" type="presParOf" srcId="{67010C20-1EC4-4831-8F4D-456134A54A3B}" destId="{10408C87-0D11-485A-AC4B-CB73EAEFEEAC}" srcOrd="12" destOrd="0" presId="urn:microsoft.com/office/officeart/2005/8/layout/hProcess9"/>
    <dgm:cxn modelId="{AE8A5133-3FB5-4689-8C4A-2A9D4226D60D}" type="presParOf" srcId="{67010C20-1EC4-4831-8F4D-456134A54A3B}" destId="{794F39A5-7A64-4C8B-AE27-C1A9273D3789}" srcOrd="13" destOrd="0" presId="urn:microsoft.com/office/officeart/2005/8/layout/hProcess9"/>
    <dgm:cxn modelId="{045FEE56-59A4-4D0D-AEF5-0BBD2B2F6D6E}" type="presParOf" srcId="{67010C20-1EC4-4831-8F4D-456134A54A3B}" destId="{A5985BCB-6A87-4551-9461-0B004E25818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11D5-3BE7-4EA8-A65D-0D015D8B930B}">
      <dsp:nvSpPr>
        <dsp:cNvPr id="0" name=""/>
        <dsp:cNvSpPr/>
      </dsp:nvSpPr>
      <dsp:spPr>
        <a:xfrm>
          <a:off x="984883" y="0"/>
          <a:ext cx="9679894" cy="4226766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8EC3C-9851-4E7E-B83E-064EB67805D6}">
      <dsp:nvSpPr>
        <dsp:cNvPr id="0" name=""/>
        <dsp:cNvSpPr/>
      </dsp:nvSpPr>
      <dsp:spPr>
        <a:xfrm>
          <a:off x="451" y="1268029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I. Document Extraction</a:t>
          </a:r>
        </a:p>
      </dsp:txBody>
      <dsp:txXfrm>
        <a:off x="67023" y="1334601"/>
        <a:ext cx="1230593" cy="1557562"/>
      </dsp:txXfrm>
    </dsp:sp>
    <dsp:sp modelId="{7A0C0E29-7596-4AF8-B6BB-060C1513B4A6}">
      <dsp:nvSpPr>
        <dsp:cNvPr id="0" name=""/>
        <dsp:cNvSpPr/>
      </dsp:nvSpPr>
      <dsp:spPr>
        <a:xfrm>
          <a:off x="1926758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II-A. Latter SID (LSID)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SID for Wi based on Wi+1</a:t>
          </a:r>
        </a:p>
      </dsp:txBody>
      <dsp:txXfrm>
        <a:off x="1993330" y="464243"/>
        <a:ext cx="1230593" cy="1557562"/>
      </dsp:txXfrm>
    </dsp:sp>
    <dsp:sp modelId="{6C7E70CD-9470-4B75-8135-A4EC305357D8}">
      <dsp:nvSpPr>
        <dsp:cNvPr id="0" name=""/>
        <dsp:cNvSpPr/>
      </dsp:nvSpPr>
      <dsp:spPr>
        <a:xfrm>
          <a:off x="1950800" y="2211596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II-B. Former SID (FSID)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SID for Wi based on Wi-1</a:t>
          </a:r>
        </a:p>
      </dsp:txBody>
      <dsp:txXfrm>
        <a:off x="2017372" y="2278168"/>
        <a:ext cx="1230593" cy="1557562"/>
      </dsp:txXfrm>
    </dsp:sp>
    <dsp:sp modelId="{546463C0-A81B-44D9-B989-DBD1768D2869}">
      <dsp:nvSpPr>
        <dsp:cNvPr id="0" name=""/>
        <dsp:cNvSpPr/>
      </dsp:nvSpPr>
      <dsp:spPr>
        <a:xfrm>
          <a:off x="3658009" y="1243024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II-C. Best SID (BSID)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LSID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FSID</a:t>
          </a:r>
        </a:p>
      </dsp:txBody>
      <dsp:txXfrm>
        <a:off x="3724581" y="1309596"/>
        <a:ext cx="1230593" cy="1557562"/>
      </dsp:txXfrm>
    </dsp:sp>
    <dsp:sp modelId="{1EB611D8-9E6A-413C-BA51-9230A3A19D38}">
      <dsp:nvSpPr>
        <dsp:cNvPr id="0" name=""/>
        <dsp:cNvSpPr/>
      </dsp:nvSpPr>
      <dsp:spPr>
        <a:xfrm>
          <a:off x="5612885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III-A. Flexible Lexical Chains Extraction (FLC)</a:t>
          </a:r>
        </a:p>
      </dsp:txBody>
      <dsp:txXfrm>
        <a:off x="5679457" y="464243"/>
        <a:ext cx="1230593" cy="1557562"/>
      </dsp:txXfrm>
    </dsp:sp>
    <dsp:sp modelId="{145D0068-DC0C-4017-B334-A80CDC2ABA4E}">
      <dsp:nvSpPr>
        <dsp:cNvPr id="0" name=""/>
        <dsp:cNvSpPr/>
      </dsp:nvSpPr>
      <dsp:spPr>
        <a:xfrm>
          <a:off x="7135257" y="39767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III-B. Flex to Fixed Lexical Chains (F2F)</a:t>
          </a:r>
        </a:p>
      </dsp:txBody>
      <dsp:txXfrm>
        <a:off x="7201829" y="464243"/>
        <a:ext cx="1230593" cy="1557562"/>
      </dsp:txXfrm>
    </dsp:sp>
    <dsp:sp modelId="{10408C87-0D11-485A-AC4B-CB73EAEFEEAC}">
      <dsp:nvSpPr>
        <dsp:cNvPr id="0" name=""/>
        <dsp:cNvSpPr/>
      </dsp:nvSpPr>
      <dsp:spPr>
        <a:xfrm>
          <a:off x="6401753" y="2173927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III-C. Fixed Lexical Chains Extraction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(FXLC)</a:t>
          </a:r>
        </a:p>
      </dsp:txBody>
      <dsp:txXfrm>
        <a:off x="6468325" y="2240499"/>
        <a:ext cx="1230593" cy="1557562"/>
      </dsp:txXfrm>
    </dsp:sp>
    <dsp:sp modelId="{A5985BCB-6A87-4551-9461-0B004E25818C}">
      <dsp:nvSpPr>
        <dsp:cNvPr id="0" name=""/>
        <dsp:cNvSpPr/>
      </dsp:nvSpPr>
      <dsp:spPr>
        <a:xfrm>
          <a:off x="9431296" y="1344111"/>
          <a:ext cx="1363737" cy="1690706"/>
        </a:xfrm>
        <a:prstGeom prst="roundRect">
          <a:avLst/>
        </a:prstGeom>
        <a:solidFill>
          <a:srgbClr val="4472C4">
            <a:lumMod val="7500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IV. Distributed Semantic Mapping</a:t>
          </a:r>
        </a:p>
      </dsp:txBody>
      <dsp:txXfrm>
        <a:off x="9497868" y="1410683"/>
        <a:ext cx="1230593" cy="155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F2E8-2A33-A342-91D6-F91731D0F35E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6747-F0A4-F148-8139-1C096186E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2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380E-4508-A34A-9B72-482113E1AC22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60E24-D32C-F64F-83D0-B553CA7A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5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551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189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315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5579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251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789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273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554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2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7067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4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6330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0E24-D32C-F64F-83D0-B553CA7A46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8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82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these metrics an not others? Let’s exercise </a:t>
            </a:r>
            <a:r>
              <a:rPr lang="en-US"/>
              <a:t>questions like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2171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4440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1990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125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854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753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9524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3452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051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671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513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643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952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818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60E24-D32C-F64F-83D0-B553CA7A464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067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B2B3-5366-EF42-9966-CDA552F40062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8CDC-A160-6042-8E74-25C9981C9653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8A87-27FC-D44D-BEA2-B99DE4985C6A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DC3-CA36-6D4E-BE4E-4E167630A37B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9D61-4356-9C49-AE76-4F5A0D6CA50C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2D39-6E6C-6C4D-9F62-23A4724EBD26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7576-336A-3142-9309-086E8E405DD8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1390-2364-CF44-B850-37EF6602B11D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8843-44F8-9944-8DAB-185A35938D5C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9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81F3-1F2F-B54E-A115-540038C224F1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C44A-47B8-4D49-B6A5-FB4557F3DF6B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F7F5-5B0B-D249-8500-19BEE3DC6270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1337-E23F-3E4B-9BD5-658EE1FFE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://globalwordnet.org/global-wordnet-conferences-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alwordnet.org/" TargetMode="External"/><Relationship Id="rId5" Type="http://schemas.openxmlformats.org/officeDocument/2006/relationships/hyperlink" Target="http://wordnetweb.princeton.edu/perl/webwn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globalwordnet.org/wordnets-in-the-world/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3998/2027.42/136659" TargetMode="External"/><Relationship Id="rId4" Type="http://schemas.openxmlformats.org/officeDocument/2006/relationships/hyperlink" Target="https://doi.org/10.7302/Z26W980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truas@umich.edu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lattes.cnpq.br/5778464496028105" TargetMode="External"/><Relationship Id="rId12" Type="http://schemas.openxmlformats.org/officeDocument/2006/relationships/hyperlink" Target="mailto:wgrosky@umich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terryruas/" TargetMode="External"/><Relationship Id="rId11" Type="http://schemas.openxmlformats.org/officeDocument/2006/relationships/hyperlink" Target="https://www.linkedin.com/in/william-grosky-6aba6a/" TargetMode="External"/><Relationship Id="rId5" Type="http://schemas.openxmlformats.org/officeDocument/2006/relationships/hyperlink" Target="https://www.researchgate.net/profile/Terry_Ruas" TargetMode="External"/><Relationship Id="rId10" Type="http://schemas.openxmlformats.org/officeDocument/2006/relationships/hyperlink" Target="https://www.researchgate.net/profile/William_Grosky" TargetMode="External"/><Relationship Id="rId4" Type="http://schemas.openxmlformats.org/officeDocument/2006/relationships/hyperlink" Target="https://ruasterry.wordpress.com/" TargetMode="External"/><Relationship Id="rId9" Type="http://schemas.openxmlformats.org/officeDocument/2006/relationships/hyperlink" Target="https://wgrosky.wixsite.com/mysi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980" y="579051"/>
            <a:ext cx="11729318" cy="8136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/>
              </a:rPr>
              <a:t>Semantic Feature Structure Extraction from Documents Based on Extended Lexical Chains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769" y="4648148"/>
            <a:ext cx="60383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WordNet Conference 2018 (GWC)</a:t>
            </a:r>
          </a:p>
          <a:p>
            <a:pPr algn="ctr" defTabSz="914400">
              <a:defRPr/>
            </a:pP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Terry Ruas and William </a:t>
            </a:r>
            <a:r>
              <a:rPr lang="en-US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Grosky</a:t>
            </a: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Michigan - Dearborn</a:t>
            </a:r>
          </a:p>
          <a:p>
            <a:pPr algn="ctr" defTabSz="914400">
              <a:defRPr/>
            </a:pPr>
            <a:endParaRPr lang="en-US" sz="1600" i="1" kern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>
              <a:defRPr/>
            </a:pPr>
            <a:r>
              <a:rPr lang="en-US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Singapore</a:t>
            </a:r>
          </a:p>
          <a:p>
            <a:pPr algn="ctr" defTabSz="914400">
              <a:defRPr/>
            </a:pPr>
            <a:endParaRPr lang="en-US" sz="1600" i="1" kern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>
              <a:defRPr/>
            </a:pPr>
            <a:r>
              <a:rPr lang="en-US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2018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gwa3">
            <a:extLst>
              <a:ext uri="{FF2B5EF4-FFF2-40B4-BE49-F238E27FC236}">
                <a16:creationId xmlns:a16="http://schemas.microsoft.com/office/drawing/2014/main" id="{7A3B4DC2-E467-4969-9F74-7009B5F5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762"/>
            <a:ext cx="22193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CL logo">
            <a:extLst>
              <a:ext uri="{FF2B5EF4-FFF2-40B4-BE49-F238E27FC236}">
                <a16:creationId xmlns:a16="http://schemas.microsoft.com/office/drawing/2014/main" id="{58064A3B-3EAB-4339-9DFD-BBE3A995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03" y="5505449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Possible Solutions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72D6D-F964-4963-A9CC-F86FD565F150}"/>
              </a:ext>
            </a:extLst>
          </p:cNvPr>
          <p:cNvSpPr txBox="1">
            <a:spLocks/>
          </p:cNvSpPr>
          <p:nvPr/>
        </p:nvSpPr>
        <p:spPr>
          <a:xfrm>
            <a:off x="429942" y="2199703"/>
            <a:ext cx="11335338" cy="2477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cs typeface="Arial"/>
              </a:rPr>
              <a:t>Expand the query or corpora with synonyms/</a:t>
            </a:r>
            <a:r>
              <a:rPr lang="en-US" sz="2000" dirty="0" err="1">
                <a:cs typeface="Arial"/>
              </a:rPr>
              <a:t>synsets</a:t>
            </a:r>
            <a:r>
              <a:rPr lang="en-US" sz="2000" dirty="0">
                <a:cs typeface="Arial"/>
              </a:rPr>
              <a:t> </a:t>
            </a:r>
          </a:p>
          <a:p>
            <a:pPr lvl="1" algn="just"/>
            <a:r>
              <a:rPr lang="en-US" sz="1800" dirty="0">
                <a:cs typeface="Arial"/>
              </a:rPr>
              <a:t> This is interesting, but how far will you expand? What about the context?</a:t>
            </a:r>
          </a:p>
          <a:p>
            <a:pPr algn="just"/>
            <a:r>
              <a:rPr lang="en-US" sz="2000" dirty="0">
                <a:cs typeface="Arial"/>
              </a:rPr>
              <a:t>String Matching (N-gram, TF-IDF)</a:t>
            </a:r>
          </a:p>
          <a:p>
            <a:pPr algn="just"/>
            <a:r>
              <a:rPr lang="en-US" sz="2000" dirty="0">
                <a:cs typeface="Arial"/>
              </a:rPr>
              <a:t>String Counting (BOW)</a:t>
            </a:r>
          </a:p>
          <a:p>
            <a:pPr algn="just"/>
            <a:r>
              <a:rPr lang="en-US" sz="2000" dirty="0">
                <a:cs typeface="Arial"/>
              </a:rPr>
              <a:t>Probabilistic approaches</a:t>
            </a:r>
          </a:p>
          <a:p>
            <a:pPr algn="just"/>
            <a:endParaRPr lang="en-US" sz="2000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51CA3-0176-4BD9-9C95-5DF085A72043}"/>
              </a:ext>
            </a:extLst>
          </p:cNvPr>
          <p:cNvSpPr/>
          <p:nvPr/>
        </p:nvSpPr>
        <p:spPr>
          <a:xfrm>
            <a:off x="340146" y="4000329"/>
            <a:ext cx="8232354" cy="1670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Image result for idea">
            <a:extLst>
              <a:ext uri="{FF2B5EF4-FFF2-40B4-BE49-F238E27FC236}">
                <a16:creationId xmlns:a16="http://schemas.microsoft.com/office/drawing/2014/main" id="{5CE950F5-6E8B-4C08-AE80-6200657F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78" y="3598469"/>
            <a:ext cx="2006844" cy="21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A0B7-E66C-4CB0-9DDB-D27C67484867}"/>
              </a:ext>
            </a:extLst>
          </p:cNvPr>
          <p:cNvSpPr txBox="1">
            <a:spLocks/>
          </p:cNvSpPr>
          <p:nvPr/>
        </p:nvSpPr>
        <p:spPr>
          <a:xfrm>
            <a:off x="429942" y="4026873"/>
            <a:ext cx="7258884" cy="1670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cs typeface="Arial"/>
              </a:rPr>
              <a:t>Semantics</a:t>
            </a:r>
          </a:p>
          <a:p>
            <a:pPr lvl="1" algn="just"/>
            <a:r>
              <a:rPr lang="en-US" sz="1800" dirty="0">
                <a:cs typeface="Arial"/>
              </a:rPr>
              <a:t> WordNet</a:t>
            </a:r>
          </a:p>
          <a:p>
            <a:pPr lvl="1" algn="just"/>
            <a:r>
              <a:rPr lang="en-US" sz="1800" dirty="0">
                <a:cs typeface="Arial"/>
              </a:rPr>
              <a:t> Word Sense Disambiguation (WSD)</a:t>
            </a:r>
          </a:p>
          <a:p>
            <a:pPr lvl="1" algn="just"/>
            <a:r>
              <a:rPr lang="en-US" sz="2000" dirty="0">
                <a:cs typeface="Arial"/>
              </a:rPr>
              <a:t> Lexical Cohesion/Chains</a:t>
            </a:r>
          </a:p>
          <a:p>
            <a:pPr lvl="1" algn="just"/>
            <a:r>
              <a:rPr lang="en-US" sz="2000" dirty="0">
                <a:cs typeface="Arial"/>
              </a:rPr>
              <a:t> …</a:t>
            </a:r>
          </a:p>
          <a:p>
            <a:pPr marL="257175" lvl="1" indent="0" algn="just"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3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354902"/>
            <a:ext cx="10759168" cy="3738981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Expand the notion of WSD, applied to </a:t>
            </a:r>
            <a:r>
              <a:rPr lang="en-US" sz="2200" dirty="0" err="1">
                <a:cs typeface="Arial"/>
              </a:rPr>
              <a:t>synsets</a:t>
            </a:r>
            <a:r>
              <a:rPr lang="en-US" sz="2200" dirty="0">
                <a:cs typeface="Arial"/>
              </a:rPr>
              <a:t> (Ruas and </a:t>
            </a:r>
            <a:r>
              <a:rPr lang="en-US" sz="2200" dirty="0" err="1">
                <a:cs typeface="Arial"/>
              </a:rPr>
              <a:t>Grosky</a:t>
            </a:r>
            <a:r>
              <a:rPr lang="en-US" sz="2200" dirty="0">
                <a:cs typeface="Arial"/>
              </a:rPr>
              <a:t>, 2017)</a:t>
            </a:r>
          </a:p>
          <a:p>
            <a:r>
              <a:rPr lang="en-US" sz="2200" dirty="0">
                <a:cs typeface="Arial"/>
              </a:rPr>
              <a:t>Our chains are produced by using the most suitable </a:t>
            </a:r>
            <a:r>
              <a:rPr lang="en-US" sz="2200" dirty="0" err="1">
                <a:cs typeface="Arial"/>
              </a:rPr>
              <a:t>synset</a:t>
            </a:r>
            <a:r>
              <a:rPr lang="en-US" sz="2200" dirty="0">
                <a:cs typeface="Arial"/>
              </a:rPr>
              <a:t> for a word</a:t>
            </a:r>
          </a:p>
          <a:p>
            <a:pPr lvl="1"/>
            <a:r>
              <a:rPr lang="en-US" sz="21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Considers the context effect</a:t>
            </a:r>
          </a:p>
          <a:p>
            <a:pPr lvl="1"/>
            <a:r>
              <a:rPr lang="en-US" sz="2000" dirty="0">
                <a:cs typeface="Arial"/>
              </a:rPr>
              <a:t> Flexible structures are transformed into Fixed ones</a:t>
            </a:r>
          </a:p>
          <a:p>
            <a:pPr lvl="1"/>
            <a:r>
              <a:rPr lang="en-US" sz="2000" dirty="0">
                <a:cs typeface="Arial"/>
              </a:rPr>
              <a:t> Fixed structures derived directly from </a:t>
            </a:r>
            <a:r>
              <a:rPr lang="en-US" sz="2000" dirty="0" err="1">
                <a:cs typeface="Arial"/>
              </a:rPr>
              <a:t>synset</a:t>
            </a:r>
            <a:r>
              <a:rPr lang="en-US" sz="2000" dirty="0">
                <a:cs typeface="Arial"/>
              </a:rPr>
              <a:t> representation</a:t>
            </a:r>
          </a:p>
          <a:p>
            <a:r>
              <a:rPr lang="en-US" sz="2200" dirty="0">
                <a:cs typeface="Arial"/>
              </a:rPr>
              <a:t>Our lexical chains consider hypernyms in WN, given a certain threshold (parameter)</a:t>
            </a:r>
          </a:p>
          <a:p>
            <a:pPr lvl="1"/>
            <a:r>
              <a:rPr lang="en-US" sz="2000" dirty="0">
                <a:cs typeface="Arial"/>
              </a:rPr>
              <a:t> It can be adjusted to obtain higher (more general) or lower (less general) semantic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012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2"/>
            <a:ext cx="10664778" cy="3855657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A text in which many of its sentences are semantically connected often produces a certain degree of continuity in its ideas</a:t>
            </a:r>
          </a:p>
          <a:p>
            <a:pPr lvl="1"/>
            <a:r>
              <a:rPr lang="en-US" sz="1800" dirty="0">
                <a:cs typeface="Arial"/>
              </a:rPr>
              <a:t> Provide good cohesion among its sentences.</a:t>
            </a:r>
          </a:p>
          <a:p>
            <a:pPr lvl="1"/>
            <a:r>
              <a:rPr lang="en-US" sz="1800" dirty="0">
                <a:cs typeface="Arial"/>
              </a:rPr>
              <a:t> Cohesion of ideas is more likely to occur between close words </a:t>
            </a:r>
          </a:p>
          <a:p>
            <a:r>
              <a:rPr lang="en-US" sz="2200" dirty="0">
                <a:cs typeface="Arial"/>
              </a:rPr>
              <a:t>A </a:t>
            </a:r>
            <a:r>
              <a:rPr lang="en-US" sz="2200" b="1" i="1" dirty="0">
                <a:cs typeface="Arial"/>
              </a:rPr>
              <a:t>lexical chain</a:t>
            </a:r>
            <a:r>
              <a:rPr lang="en-US" sz="2200" dirty="0">
                <a:cs typeface="Arial"/>
              </a:rPr>
              <a:t> is a contiguous portion of text (word or sentence) which has</a:t>
            </a:r>
            <a:r>
              <a:rPr lang="en-US" sz="2200" b="1" i="1" dirty="0">
                <a:cs typeface="Arial"/>
              </a:rPr>
              <a:t> lexical cohesion</a:t>
            </a:r>
            <a:r>
              <a:rPr lang="en-US" sz="2200" dirty="0">
                <a:cs typeface="Arial"/>
              </a:rPr>
              <a:t>.</a:t>
            </a:r>
          </a:p>
          <a:p>
            <a:pPr lvl="1"/>
            <a:r>
              <a:rPr lang="en-US" sz="177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Such chains are of variable length</a:t>
            </a:r>
          </a:p>
          <a:p>
            <a:pPr lvl="1"/>
            <a:r>
              <a:rPr lang="en-US" sz="1800" dirty="0">
                <a:cs typeface="Arial"/>
              </a:rPr>
              <a:t> Used for semantic characterization, for document summarization, and for clustering documents into semantic groups</a:t>
            </a:r>
          </a:p>
          <a:p>
            <a:endParaRPr lang="en-US" sz="2025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8526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815F186B-E8BD-466D-93E2-82A39B50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46A65D3-2379-4CAC-AF8A-18C8C3C84474}"/>
              </a:ext>
            </a:extLst>
          </p:cNvPr>
          <p:cNvSpPr txBox="1">
            <a:spLocks/>
          </p:cNvSpPr>
          <p:nvPr/>
        </p:nvSpPr>
        <p:spPr>
          <a:xfrm>
            <a:off x="1609813" y="2266851"/>
            <a:ext cx="8684561" cy="355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/>
              <a:t>The dog and the cat run with the child and her mom in the park, this Summer</a:t>
            </a:r>
          </a:p>
          <a:p>
            <a:pPr marL="0" indent="0">
              <a:buFont typeface="Arial"/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BE841BE7-B868-4134-9663-108FAA4B271E}"/>
              </a:ext>
            </a:extLst>
          </p:cNvPr>
          <p:cNvSpPr txBox="1">
            <a:spLocks/>
          </p:cNvSpPr>
          <p:nvPr/>
        </p:nvSpPr>
        <p:spPr>
          <a:xfrm>
            <a:off x="1609812" y="2266850"/>
            <a:ext cx="8684561" cy="355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dog</a:t>
            </a:r>
            <a:r>
              <a:rPr lang="en-US" sz="2200" dirty="0"/>
              <a:t> and the </a:t>
            </a:r>
            <a:r>
              <a:rPr lang="en-US" sz="2200" dirty="0">
                <a:solidFill>
                  <a:srgbClr val="FF0000"/>
                </a:solidFill>
              </a:rPr>
              <a:t>cat</a:t>
            </a:r>
            <a:r>
              <a:rPr lang="en-US" sz="2200" dirty="0"/>
              <a:t> run with the </a:t>
            </a:r>
            <a:r>
              <a:rPr lang="en-US" sz="2200" dirty="0">
                <a:solidFill>
                  <a:srgbClr val="FF0000"/>
                </a:solidFill>
              </a:rPr>
              <a:t>child</a:t>
            </a:r>
            <a:r>
              <a:rPr lang="en-US" sz="2200" dirty="0"/>
              <a:t> and her </a:t>
            </a:r>
            <a:r>
              <a:rPr lang="en-US" sz="2200" dirty="0">
                <a:solidFill>
                  <a:srgbClr val="FF0000"/>
                </a:solidFill>
              </a:rPr>
              <a:t>mom</a:t>
            </a:r>
            <a:r>
              <a:rPr lang="en-US" sz="2200" dirty="0"/>
              <a:t> in the </a:t>
            </a:r>
            <a:r>
              <a:rPr lang="en-US" sz="2200" dirty="0">
                <a:solidFill>
                  <a:srgbClr val="FF0000"/>
                </a:solidFill>
              </a:rPr>
              <a:t>park</a:t>
            </a:r>
            <a:r>
              <a:rPr lang="en-US" sz="2200" dirty="0"/>
              <a:t>, this </a:t>
            </a:r>
            <a:r>
              <a:rPr lang="en-US" sz="2200" dirty="0">
                <a:solidFill>
                  <a:srgbClr val="FF0000"/>
                </a:solidFill>
              </a:rPr>
              <a:t>Summer</a:t>
            </a:r>
          </a:p>
          <a:p>
            <a:pPr marL="0" indent="0">
              <a:buFont typeface="Arial"/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05D7E8A-CA6F-4605-9B58-E217E71FA5FC}"/>
              </a:ext>
            </a:extLst>
          </p:cNvPr>
          <p:cNvSpPr txBox="1">
            <a:spLocks/>
          </p:cNvSpPr>
          <p:nvPr/>
        </p:nvSpPr>
        <p:spPr>
          <a:xfrm>
            <a:off x="3906143" y="2796972"/>
            <a:ext cx="4091896" cy="355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{dog, cat, child, mom, park, summer}</a:t>
            </a:r>
          </a:p>
          <a:p>
            <a:pPr marL="0" indent="0">
              <a:buFont typeface="Arial"/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AFA16AB-12C8-4BE3-8753-89146FCA1E43}"/>
              </a:ext>
            </a:extLst>
          </p:cNvPr>
          <p:cNvSpPr txBox="1">
            <a:spLocks/>
          </p:cNvSpPr>
          <p:nvPr/>
        </p:nvSpPr>
        <p:spPr>
          <a:xfrm>
            <a:off x="2733369" y="3505199"/>
            <a:ext cx="6004231" cy="4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        { canine, feline,  juvenile, parent,  tract,   season  }</a:t>
            </a:r>
          </a:p>
          <a:p>
            <a:pPr marL="0" indent="0">
              <a:buFont typeface="Arial"/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7EEA850F-9A3A-4132-A41B-8EE3EF420DB1}"/>
              </a:ext>
            </a:extLst>
          </p:cNvPr>
          <p:cNvSpPr/>
          <p:nvPr/>
        </p:nvSpPr>
        <p:spPr>
          <a:xfrm rot="5400000">
            <a:off x="4011865" y="3548318"/>
            <a:ext cx="298144" cy="118365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89A02D29-3EA9-423F-BB21-7321DB53A32A}"/>
              </a:ext>
            </a:extLst>
          </p:cNvPr>
          <p:cNvSpPr/>
          <p:nvPr/>
        </p:nvSpPr>
        <p:spPr>
          <a:xfrm rot="5400000">
            <a:off x="5739191" y="3533651"/>
            <a:ext cx="296297" cy="121483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1FA2A2E-1B22-4A00-BA99-2A569B153B5B}"/>
              </a:ext>
            </a:extLst>
          </p:cNvPr>
          <p:cNvCxnSpPr>
            <a:cxnSpLocks/>
          </p:cNvCxnSpPr>
          <p:nvPr/>
        </p:nvCxnSpPr>
        <p:spPr>
          <a:xfrm>
            <a:off x="7698659" y="3964752"/>
            <a:ext cx="462115" cy="32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E87E607-FC6E-4DB6-A8DA-9ADDED52CCBC}"/>
              </a:ext>
            </a:extLst>
          </p:cNvPr>
          <p:cNvCxnSpPr/>
          <p:nvPr/>
        </p:nvCxnSpPr>
        <p:spPr>
          <a:xfrm>
            <a:off x="7074310" y="3964752"/>
            <a:ext cx="0" cy="32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5DB0A98-8529-4366-9A02-2E58E0480B3A}"/>
              </a:ext>
            </a:extLst>
          </p:cNvPr>
          <p:cNvSpPr txBox="1">
            <a:spLocks/>
          </p:cNvSpPr>
          <p:nvPr/>
        </p:nvSpPr>
        <p:spPr>
          <a:xfrm>
            <a:off x="2993340" y="4392434"/>
            <a:ext cx="7002837" cy="4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       { carnivore,            person,        location,     time period }</a:t>
            </a:r>
          </a:p>
          <a:p>
            <a:pPr marL="0" indent="0">
              <a:buFont typeface="Arial"/>
              <a:buNone/>
            </a:pPr>
            <a:endParaRPr lang="en-US" dirty="0">
              <a:cs typeface="Arial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6FDB1ABA-B2CC-4E25-9562-72BD7452ACCA}"/>
              </a:ext>
            </a:extLst>
          </p:cNvPr>
          <p:cNvSpPr txBox="1">
            <a:spLocks/>
          </p:cNvSpPr>
          <p:nvPr/>
        </p:nvSpPr>
        <p:spPr>
          <a:xfrm>
            <a:off x="2993340" y="5106592"/>
            <a:ext cx="7002837" cy="4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                     { organism,            physical entity,   abstraction }</a:t>
            </a:r>
          </a:p>
          <a:p>
            <a:pPr marL="0" indent="0">
              <a:buFont typeface="Arial"/>
              <a:buNone/>
            </a:pPr>
            <a:endParaRPr lang="en-US" dirty="0">
              <a:cs typeface="Arial"/>
            </a:endParaRPr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A5ADBF02-0C59-4961-AFC5-B252C7B8572D}"/>
              </a:ext>
            </a:extLst>
          </p:cNvPr>
          <p:cNvSpPr/>
          <p:nvPr/>
        </p:nvSpPr>
        <p:spPr>
          <a:xfrm rot="5400000">
            <a:off x="4876160" y="4093227"/>
            <a:ext cx="298144" cy="172858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5A0FBA-2AC6-47D1-8A73-AC6F181CE588}"/>
              </a:ext>
            </a:extLst>
          </p:cNvPr>
          <p:cNvCxnSpPr/>
          <p:nvPr/>
        </p:nvCxnSpPr>
        <p:spPr>
          <a:xfrm>
            <a:off x="7074312" y="4782127"/>
            <a:ext cx="0" cy="32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BBDDE5-315A-454F-B3C4-B429E4967408}"/>
              </a:ext>
            </a:extLst>
          </p:cNvPr>
          <p:cNvCxnSpPr/>
          <p:nvPr/>
        </p:nvCxnSpPr>
        <p:spPr>
          <a:xfrm>
            <a:off x="8484831" y="4808448"/>
            <a:ext cx="0" cy="32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0C919020-9FCB-4203-BAEC-A2F72E22CB43}"/>
              </a:ext>
            </a:extLst>
          </p:cNvPr>
          <p:cNvSpPr txBox="1">
            <a:spLocks/>
          </p:cNvSpPr>
          <p:nvPr/>
        </p:nvSpPr>
        <p:spPr>
          <a:xfrm>
            <a:off x="6218321" y="5958861"/>
            <a:ext cx="1167599" cy="4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{entity}</a:t>
            </a:r>
          </a:p>
          <a:p>
            <a:pPr marL="0" indent="0">
              <a:buFont typeface="Arial"/>
              <a:buNone/>
            </a:pPr>
            <a:endParaRPr lang="en-US" dirty="0">
              <a:cs typeface="Arial"/>
            </a:endParaRPr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C2CD66DF-8FBA-43DE-9DCF-F369E514F0C1}"/>
              </a:ext>
            </a:extLst>
          </p:cNvPr>
          <p:cNvSpPr/>
          <p:nvPr/>
        </p:nvSpPr>
        <p:spPr>
          <a:xfrm rot="5400000">
            <a:off x="6529196" y="3867187"/>
            <a:ext cx="319878" cy="36307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230DC14-8EF9-4F56-AA94-7A16DBA320D6}"/>
              </a:ext>
            </a:extLst>
          </p:cNvPr>
          <p:cNvCxnSpPr>
            <a:cxnSpLocks/>
          </p:cNvCxnSpPr>
          <p:nvPr/>
        </p:nvCxnSpPr>
        <p:spPr>
          <a:xfrm flipH="1">
            <a:off x="4011561" y="3152673"/>
            <a:ext cx="235975" cy="352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D946E7E-A6F4-43DC-92DE-2783C2E205EA}"/>
              </a:ext>
            </a:extLst>
          </p:cNvPr>
          <p:cNvCxnSpPr>
            <a:cxnSpLocks/>
          </p:cNvCxnSpPr>
          <p:nvPr/>
        </p:nvCxnSpPr>
        <p:spPr>
          <a:xfrm flipH="1">
            <a:off x="4733100" y="3155858"/>
            <a:ext cx="1" cy="347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9C1F71-0509-4D4E-9F86-21A86F1B9632}"/>
              </a:ext>
            </a:extLst>
          </p:cNvPr>
          <p:cNvCxnSpPr>
            <a:cxnSpLocks/>
          </p:cNvCxnSpPr>
          <p:nvPr/>
        </p:nvCxnSpPr>
        <p:spPr>
          <a:xfrm>
            <a:off x="5279924" y="3158373"/>
            <a:ext cx="129502" cy="321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94332BA-4794-4F82-A211-3D8CB6695294}"/>
              </a:ext>
            </a:extLst>
          </p:cNvPr>
          <p:cNvCxnSpPr>
            <a:cxnSpLocks/>
          </p:cNvCxnSpPr>
          <p:nvPr/>
        </p:nvCxnSpPr>
        <p:spPr>
          <a:xfrm>
            <a:off x="5952092" y="3132646"/>
            <a:ext cx="266227" cy="370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719A6E-3863-4F66-BE9A-28F6BAE574A8}"/>
              </a:ext>
            </a:extLst>
          </p:cNvPr>
          <p:cNvCxnSpPr>
            <a:cxnSpLocks/>
          </p:cNvCxnSpPr>
          <p:nvPr/>
        </p:nvCxnSpPr>
        <p:spPr>
          <a:xfrm>
            <a:off x="6494759" y="3132646"/>
            <a:ext cx="307359" cy="347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E534DFC-AB9B-4F42-895D-2ACA6B4AD2E9}"/>
              </a:ext>
            </a:extLst>
          </p:cNvPr>
          <p:cNvCxnSpPr>
            <a:cxnSpLocks/>
          </p:cNvCxnSpPr>
          <p:nvPr/>
        </p:nvCxnSpPr>
        <p:spPr>
          <a:xfrm>
            <a:off x="7257871" y="3127051"/>
            <a:ext cx="395007" cy="34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467F59D-07B1-4922-99C6-4F2AACA00914}"/>
              </a:ext>
            </a:extLst>
          </p:cNvPr>
          <p:cNvCxnSpPr>
            <a:cxnSpLocks/>
          </p:cNvCxnSpPr>
          <p:nvPr/>
        </p:nvCxnSpPr>
        <p:spPr>
          <a:xfrm>
            <a:off x="1278565" y="3227037"/>
            <a:ext cx="0" cy="24555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A33072A-B89C-4AB6-A0C1-9162B5981DC2}"/>
              </a:ext>
            </a:extLst>
          </p:cNvPr>
          <p:cNvSpPr txBox="1"/>
          <p:nvPr/>
        </p:nvSpPr>
        <p:spPr>
          <a:xfrm>
            <a:off x="436677" y="2796972"/>
            <a:ext cx="168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Detail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8A51207-7A50-4F96-BBC5-5890E6BF7E8A}"/>
              </a:ext>
            </a:extLst>
          </p:cNvPr>
          <p:cNvSpPr txBox="1"/>
          <p:nvPr/>
        </p:nvSpPr>
        <p:spPr>
          <a:xfrm>
            <a:off x="496285" y="5774195"/>
            <a:ext cx="15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Less Detail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7F8118B-F4A9-4B20-A891-798A245AD875}"/>
              </a:ext>
            </a:extLst>
          </p:cNvPr>
          <p:cNvSpPr/>
          <p:nvPr/>
        </p:nvSpPr>
        <p:spPr>
          <a:xfrm>
            <a:off x="3569110" y="3539844"/>
            <a:ext cx="734854" cy="348011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2929EF-7DEE-4E01-9B23-5F0282E35891}"/>
              </a:ext>
            </a:extLst>
          </p:cNvPr>
          <p:cNvSpPr/>
          <p:nvPr/>
        </p:nvSpPr>
        <p:spPr>
          <a:xfrm>
            <a:off x="5140895" y="3537287"/>
            <a:ext cx="914150" cy="34801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B2982C-34A3-42F3-A859-CB7A0F4A7E63}"/>
              </a:ext>
            </a:extLst>
          </p:cNvPr>
          <p:cNvSpPr/>
          <p:nvPr/>
        </p:nvSpPr>
        <p:spPr>
          <a:xfrm>
            <a:off x="6888266" y="3530678"/>
            <a:ext cx="633836" cy="348011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1D2C596-789B-4891-B5D4-A825351E2E56}"/>
              </a:ext>
            </a:extLst>
          </p:cNvPr>
          <p:cNvSpPr/>
          <p:nvPr/>
        </p:nvSpPr>
        <p:spPr>
          <a:xfrm>
            <a:off x="7574042" y="3534838"/>
            <a:ext cx="847994" cy="3480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3BF4A0-4D20-4209-BE68-DAA0DB063436}"/>
              </a:ext>
            </a:extLst>
          </p:cNvPr>
          <p:cNvSpPr/>
          <p:nvPr/>
        </p:nvSpPr>
        <p:spPr>
          <a:xfrm>
            <a:off x="3750060" y="4417197"/>
            <a:ext cx="1123718" cy="348011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64E4EF-17BA-4BC8-A821-7332E43E6890}"/>
              </a:ext>
            </a:extLst>
          </p:cNvPr>
          <p:cNvSpPr/>
          <p:nvPr/>
        </p:nvSpPr>
        <p:spPr>
          <a:xfrm>
            <a:off x="6681198" y="4407087"/>
            <a:ext cx="971680" cy="348011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EED207-BE6D-4E56-8BEE-2F2D28718CE2}"/>
              </a:ext>
            </a:extLst>
          </p:cNvPr>
          <p:cNvSpPr/>
          <p:nvPr/>
        </p:nvSpPr>
        <p:spPr>
          <a:xfrm>
            <a:off x="7895312" y="4404488"/>
            <a:ext cx="1268550" cy="3480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C166C52-8C1B-4D23-A71A-43CC7DBE5022}"/>
              </a:ext>
            </a:extLst>
          </p:cNvPr>
          <p:cNvSpPr/>
          <p:nvPr/>
        </p:nvSpPr>
        <p:spPr>
          <a:xfrm>
            <a:off x="4561970" y="5120861"/>
            <a:ext cx="1071913" cy="34801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32BF4F-5317-4D37-BD5C-240A2B451EF3}"/>
              </a:ext>
            </a:extLst>
          </p:cNvPr>
          <p:cNvSpPr/>
          <p:nvPr/>
        </p:nvSpPr>
        <p:spPr>
          <a:xfrm>
            <a:off x="6251910" y="5106592"/>
            <a:ext cx="1584397" cy="348011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0A6103D-749A-4296-A12A-178B3B4FB5EE}"/>
              </a:ext>
            </a:extLst>
          </p:cNvPr>
          <p:cNvSpPr/>
          <p:nvPr/>
        </p:nvSpPr>
        <p:spPr>
          <a:xfrm>
            <a:off x="7895312" y="5106592"/>
            <a:ext cx="1268550" cy="3480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2302E6-EC4F-48BD-8BCE-F31E3FDEC811}"/>
              </a:ext>
            </a:extLst>
          </p:cNvPr>
          <p:cNvSpPr/>
          <p:nvPr/>
        </p:nvSpPr>
        <p:spPr>
          <a:xfrm>
            <a:off x="6169642" y="6000299"/>
            <a:ext cx="1071913" cy="34801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80E8D62-E394-49EA-A76C-88251DE30271}"/>
              </a:ext>
            </a:extLst>
          </p:cNvPr>
          <p:cNvSpPr/>
          <p:nvPr/>
        </p:nvSpPr>
        <p:spPr>
          <a:xfrm>
            <a:off x="4350407" y="3539844"/>
            <a:ext cx="734854" cy="3480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B913D3-C91C-4B7B-8D0C-243E4809FC8C}"/>
              </a:ext>
            </a:extLst>
          </p:cNvPr>
          <p:cNvSpPr/>
          <p:nvPr/>
        </p:nvSpPr>
        <p:spPr>
          <a:xfrm>
            <a:off x="6096000" y="3547946"/>
            <a:ext cx="747073" cy="34801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418D97F-7849-46EB-8360-EAF64FBA740E}"/>
              </a:ext>
            </a:extLst>
          </p:cNvPr>
          <p:cNvSpPr/>
          <p:nvPr/>
        </p:nvSpPr>
        <p:spPr>
          <a:xfrm>
            <a:off x="5339356" y="4412469"/>
            <a:ext cx="1123718" cy="34801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D28DBA-6B79-4780-B8F7-6D2D120B6EE1}"/>
              </a:ext>
            </a:extLst>
          </p:cNvPr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17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 animBg="1"/>
      <p:bldP spid="60" grpId="0" animBg="1"/>
      <p:bldP spid="63" grpId="0"/>
      <p:bldP spid="64" grpId="0"/>
      <p:bldP spid="65" grpId="0" animBg="1"/>
      <p:bldP spid="68" grpId="0"/>
      <p:bldP spid="69" grpId="0" animBg="1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8307658" cy="3988420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cs typeface="Arial"/>
              </a:rPr>
              <a:t>Large Lexical database of English words</a:t>
            </a:r>
          </a:p>
          <a:p>
            <a:pPr lvl="1" algn="just"/>
            <a:r>
              <a:rPr lang="en-US" sz="1800" dirty="0">
                <a:cs typeface="Arial"/>
              </a:rPr>
              <a:t> Nouns, verbs, adjectives and adverbs</a:t>
            </a:r>
          </a:p>
          <a:p>
            <a:pPr algn="just"/>
            <a:r>
              <a:rPr lang="en-US" sz="2200" dirty="0">
                <a:cs typeface="Arial"/>
              </a:rPr>
              <a:t>Organized into sets of cognitive synonyms</a:t>
            </a:r>
          </a:p>
          <a:p>
            <a:pPr lvl="1" algn="just"/>
            <a:r>
              <a:rPr lang="en-US" sz="1800" dirty="0">
                <a:cs typeface="Arial"/>
              </a:rPr>
              <a:t> Synsets</a:t>
            </a:r>
          </a:p>
          <a:p>
            <a:pPr algn="just"/>
            <a:r>
              <a:rPr lang="en-US" sz="2200" dirty="0">
                <a:cs typeface="Arial"/>
              </a:rPr>
              <a:t>Created in the Cognitive Science Laboratory of </a:t>
            </a:r>
            <a:r>
              <a:rPr lang="en-US" sz="2200" b="1" dirty="0">
                <a:cs typeface="Arial"/>
              </a:rPr>
              <a:t>Princeton University</a:t>
            </a:r>
            <a:r>
              <a:rPr lang="en-US" sz="2200" dirty="0">
                <a:cs typeface="Arial"/>
              </a:rPr>
              <a:t> </a:t>
            </a:r>
          </a:p>
          <a:p>
            <a:pPr lvl="1" algn="just"/>
            <a:r>
              <a:rPr lang="en-US" sz="1775" dirty="0">
                <a:cs typeface="Arial"/>
              </a:rPr>
              <a:t> Professor </a:t>
            </a:r>
            <a:r>
              <a:rPr lang="en-US" sz="1775" b="1" dirty="0">
                <a:cs typeface="Arial"/>
              </a:rPr>
              <a:t>George A. Miller </a:t>
            </a:r>
            <a:r>
              <a:rPr lang="en-US" sz="1775" dirty="0">
                <a:cs typeface="Arial"/>
              </a:rPr>
              <a:t>starting in 1985.</a:t>
            </a:r>
          </a:p>
          <a:p>
            <a:pPr lvl="1" algn="just"/>
            <a:r>
              <a:rPr lang="en-US" sz="1800" dirty="0">
                <a:cs typeface="Arial"/>
              </a:rPr>
              <a:t> Now directed by Professor </a:t>
            </a:r>
            <a:r>
              <a:rPr lang="en-US" sz="1800" b="1" dirty="0">
                <a:cs typeface="Arial"/>
              </a:rPr>
              <a:t>Christiane </a:t>
            </a:r>
            <a:r>
              <a:rPr lang="en-US" sz="1800" b="1" dirty="0" err="1">
                <a:cs typeface="Arial"/>
              </a:rPr>
              <a:t>Fellbaum</a:t>
            </a:r>
            <a:r>
              <a:rPr lang="en-US" sz="1800" b="1" dirty="0">
                <a:cs typeface="Arial"/>
              </a:rPr>
              <a:t> </a:t>
            </a:r>
          </a:p>
          <a:p>
            <a:pPr algn="just"/>
            <a:r>
              <a:rPr lang="en-US" sz="2200" dirty="0">
                <a:cs typeface="Arial"/>
              </a:rPr>
              <a:t>Over 70 different idioms</a:t>
            </a:r>
          </a:p>
          <a:p>
            <a:pPr lvl="1" algn="just"/>
            <a:r>
              <a:rPr lang="en-US" dirty="0">
                <a:cs typeface="Arial"/>
                <a:hlinkClick r:id="rId4"/>
              </a:rPr>
              <a:t> Wordnets in the World</a:t>
            </a:r>
            <a:endParaRPr lang="en-US" dirty="0">
              <a:cs typeface="Arial"/>
            </a:endParaRPr>
          </a:p>
          <a:p>
            <a:pPr lvl="1" algn="just"/>
            <a:r>
              <a:rPr lang="en-US" dirty="0">
                <a:cs typeface="Arial"/>
                <a:hlinkClick r:id="rId5"/>
              </a:rPr>
              <a:t> WordNet Web</a:t>
            </a:r>
            <a:endParaRPr lang="en-US" dirty="0">
              <a:cs typeface="Arial"/>
            </a:endParaRPr>
          </a:p>
          <a:p>
            <a:pPr algn="just"/>
            <a:r>
              <a:rPr lang="en-US" sz="2200" dirty="0">
                <a:cs typeface="Arial"/>
              </a:rPr>
              <a:t>They have their own </a:t>
            </a:r>
            <a:r>
              <a:rPr lang="en-US" sz="2200" dirty="0">
                <a:cs typeface="Arial"/>
                <a:hlinkClick r:id="rId6"/>
              </a:rPr>
              <a:t>Global Association</a:t>
            </a:r>
            <a:r>
              <a:rPr lang="en-US" sz="2200" dirty="0">
                <a:cs typeface="Arial"/>
              </a:rPr>
              <a:t> and </a:t>
            </a:r>
            <a:r>
              <a:rPr lang="en-US" sz="2200" dirty="0">
                <a:cs typeface="Arial"/>
                <a:hlinkClick r:id="rId7"/>
              </a:rPr>
              <a:t>Conferences</a:t>
            </a:r>
            <a:endParaRPr lang="en-US" sz="2200" dirty="0">
              <a:cs typeface="Arial"/>
            </a:endParaRPr>
          </a:p>
          <a:p>
            <a:pPr lvl="1" algn="just"/>
            <a:endParaRPr lang="en-US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- WordNet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16EA8-C3D5-4C3A-94FB-1DD08BBD0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0064" y="1630764"/>
            <a:ext cx="1920877" cy="292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640D8-3721-4210-BEDD-544818292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996" y="1868129"/>
            <a:ext cx="1715953" cy="1440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50BA8-0654-45F7-9701-248DAE6AA1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93" r="12751"/>
          <a:stretch/>
        </p:blipFill>
        <p:spPr>
          <a:xfrm>
            <a:off x="8737600" y="3703644"/>
            <a:ext cx="1960115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A978F-C92E-4DF9-8B06-6266F59BF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53" y="2226858"/>
            <a:ext cx="9525000" cy="39147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WordNet  Structure - Sample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2B3BB-C802-4B43-9423-A4C8F9F30218}"/>
              </a:ext>
            </a:extLst>
          </p:cNvPr>
          <p:cNvSpPr/>
          <p:nvPr/>
        </p:nvSpPr>
        <p:spPr>
          <a:xfrm>
            <a:off x="432553" y="2413849"/>
            <a:ext cx="2867970" cy="25990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D36C2-CF12-41CC-8A97-5D16EA520381}"/>
              </a:ext>
            </a:extLst>
          </p:cNvPr>
          <p:cNvSpPr/>
          <p:nvPr/>
        </p:nvSpPr>
        <p:spPr>
          <a:xfrm>
            <a:off x="429942" y="3928049"/>
            <a:ext cx="2762921" cy="25990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9AA27-CBCB-49EE-B87D-A543087458B8}"/>
              </a:ext>
            </a:extLst>
          </p:cNvPr>
          <p:cNvSpPr/>
          <p:nvPr/>
        </p:nvSpPr>
        <p:spPr>
          <a:xfrm>
            <a:off x="429943" y="5419377"/>
            <a:ext cx="2762921" cy="25990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84" y="1622909"/>
            <a:ext cx="838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WordNet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F4A27-8681-4707-8B0D-7E29D5EE3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4" y="2256503"/>
            <a:ext cx="9447504" cy="39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5" y="3154664"/>
            <a:ext cx="4629150" cy="1616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0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BTA Methodology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6F0BAE7-8F90-4E39-8AA4-10104149E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744506"/>
              </p:ext>
            </p:extLst>
          </p:nvPr>
        </p:nvGraphicFramePr>
        <p:xfrm>
          <a:off x="991741" y="2032815"/>
          <a:ext cx="11388111" cy="422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C16B129-587F-4C7B-B0F2-D2CC27991C7D}"/>
              </a:ext>
            </a:extLst>
          </p:cNvPr>
          <p:cNvSpPr/>
          <p:nvPr/>
        </p:nvSpPr>
        <p:spPr>
          <a:xfrm>
            <a:off x="2517058" y="2293357"/>
            <a:ext cx="3831644" cy="3881338"/>
          </a:xfrm>
          <a:prstGeom prst="rect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5022C-3221-4CF6-AF5A-0CA7FB0287D0}"/>
              </a:ext>
            </a:extLst>
          </p:cNvPr>
          <p:cNvSpPr/>
          <p:nvPr/>
        </p:nvSpPr>
        <p:spPr>
          <a:xfrm>
            <a:off x="3083551" y="6156215"/>
            <a:ext cx="2785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 Synset Disambiguation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64BA1-C9A2-4F89-934C-714C41CB3883}"/>
              </a:ext>
            </a:extLst>
          </p:cNvPr>
          <p:cNvSpPr/>
          <p:nvPr/>
        </p:nvSpPr>
        <p:spPr>
          <a:xfrm>
            <a:off x="6445979" y="6156215"/>
            <a:ext cx="304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Lexical Synset Chain Extraction Module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97C75-53C2-4370-B87A-7ACCA5334B9C}"/>
              </a:ext>
            </a:extLst>
          </p:cNvPr>
          <p:cNvSpPr/>
          <p:nvPr/>
        </p:nvSpPr>
        <p:spPr>
          <a:xfrm rot="10800000">
            <a:off x="6348702" y="2293357"/>
            <a:ext cx="3831644" cy="3881338"/>
          </a:xfrm>
          <a:prstGeom prst="rect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0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2267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I. Document Extraction Process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556115" y="2671813"/>
            <a:ext cx="4217195" cy="346971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>
                <a:solidFill>
                  <a:schemeClr val="tx1"/>
                </a:solidFill>
              </a:rPr>
              <a:t>I like to eat cheesecakes. The best cheesecake I’ve ever had was the Strawberry cheesecake. It was tiny, but I liked a lot since pops bought it for me. I loved it !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771167" y="2176488"/>
            <a:ext cx="2273819" cy="1974648"/>
          </a:xfrm>
          <a:prstGeom prst="foldedCorner">
            <a:avLst/>
          </a:prstGeom>
          <a:noFill/>
          <a:ln w="22225" cap="flat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pPr algn="ctr" defTabSz="914400">
              <a:defRPr/>
            </a:pPr>
            <a:r>
              <a:rPr lang="en-US" sz="1600" kern="0" dirty="0" err="1">
                <a:solidFill>
                  <a:schemeClr val="tx1"/>
                </a:solidFill>
              </a:rPr>
              <a:t>i</a:t>
            </a:r>
            <a:r>
              <a:rPr lang="en-US" sz="1600" kern="0" dirty="0">
                <a:solidFill>
                  <a:schemeClr val="tx1"/>
                </a:solidFill>
              </a:rPr>
              <a:t> like to eat cheesecakes the best cheesecake </a:t>
            </a:r>
            <a:r>
              <a:rPr lang="en-US" sz="1600" kern="0" dirty="0" err="1">
                <a:solidFill>
                  <a:schemeClr val="tx1"/>
                </a:solidFill>
              </a:rPr>
              <a:t>i</a:t>
            </a:r>
            <a:r>
              <a:rPr lang="en-US" sz="1600" kern="0" dirty="0">
                <a:solidFill>
                  <a:schemeClr val="tx1"/>
                </a:solidFill>
              </a:rPr>
              <a:t> ever had was the strawberry cheesecake it was tiny but </a:t>
            </a:r>
            <a:r>
              <a:rPr lang="en-US" sz="1600" kern="0" dirty="0" err="1">
                <a:solidFill>
                  <a:schemeClr val="tx1"/>
                </a:solidFill>
              </a:rPr>
              <a:t>i</a:t>
            </a:r>
            <a:r>
              <a:rPr lang="en-US" sz="1600" kern="0" dirty="0">
                <a:solidFill>
                  <a:schemeClr val="tx1"/>
                </a:solidFill>
              </a:rPr>
              <a:t> liked a lot since pops bought for me </a:t>
            </a:r>
            <a:r>
              <a:rPr lang="en-US" sz="1600" kern="0" dirty="0" err="1">
                <a:solidFill>
                  <a:schemeClr val="tx1"/>
                </a:solidFill>
              </a:rPr>
              <a:t>i</a:t>
            </a:r>
            <a:r>
              <a:rPr lang="en-US" sz="1600" kern="0" dirty="0">
                <a:solidFill>
                  <a:schemeClr val="tx1"/>
                </a:solidFill>
              </a:rPr>
              <a:t> loved it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8393753" y="2110514"/>
            <a:ext cx="2273819" cy="1974648"/>
          </a:xfrm>
          <a:prstGeom prst="foldedCorner">
            <a:avLst/>
          </a:prstGeom>
          <a:noFill/>
          <a:ln w="22225" cap="flat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pPr algn="ctr" defTabSz="914400">
              <a:defRPr/>
            </a:pPr>
            <a:r>
              <a:rPr lang="en-US" sz="1600" kern="0" dirty="0">
                <a:solidFill>
                  <a:schemeClr val="tx1"/>
                </a:solidFill>
              </a:rPr>
              <a:t>like eat cheesecake best cheesecake ever strawberry cheesecake liked since pops bought loved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771167" y="4293299"/>
            <a:ext cx="2273819" cy="1974648"/>
          </a:xfrm>
          <a:prstGeom prst="foldedCorner">
            <a:avLst/>
          </a:prstGeom>
          <a:noFill/>
          <a:ln w="22225" cap="flat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pPr algn="ctr" defTabSz="914400">
              <a:defRPr/>
            </a:pPr>
            <a:r>
              <a:rPr lang="en-US" sz="1600" kern="0" dirty="0">
                <a:solidFill>
                  <a:schemeClr val="tx1"/>
                </a:solidFill>
              </a:rPr>
              <a:t>like eat cheese best cheese ever </a:t>
            </a:r>
            <a:r>
              <a:rPr lang="en-US" sz="1600" kern="0" dirty="0" err="1">
                <a:solidFill>
                  <a:schemeClr val="tx1"/>
                </a:solidFill>
              </a:rPr>
              <a:t>strawber</a:t>
            </a:r>
            <a:r>
              <a:rPr lang="en-US" sz="1600" kern="0" dirty="0">
                <a:solidFill>
                  <a:schemeClr val="tx1"/>
                </a:solidFill>
              </a:rPr>
              <a:t> cheese like since pop buy love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8393753" y="4293299"/>
            <a:ext cx="2273819" cy="1974648"/>
          </a:xfrm>
          <a:prstGeom prst="foldedCorner">
            <a:avLst/>
          </a:prstGeom>
          <a:noFill/>
          <a:ln w="22225" cap="flat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4095" y="2176488"/>
            <a:ext cx="318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Original document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2842" y="6387558"/>
            <a:ext cx="318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Data cleaning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844448" y="2701141"/>
            <a:ext cx="540800" cy="3411054"/>
          </a:xfrm>
          <a:prstGeom prst="rightBrace">
            <a:avLst>
              <a:gd name="adj1" fmla="val 8333"/>
              <a:gd name="adj2" fmla="val 5126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19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934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II. Best Synset Disambiguation Algorithm (BSD) [Ruas and </a:t>
            </a:r>
            <a:r>
              <a:rPr lang="en-US" sz="2400" dirty="0" err="1"/>
              <a:t>Grosky</a:t>
            </a:r>
            <a:r>
              <a:rPr lang="en-US" sz="2400" dirty="0"/>
              <a:t>, 2017]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18C3B-588F-4226-BCF8-406517C302FA}"/>
              </a:ext>
            </a:extLst>
          </p:cNvPr>
          <p:cNvSpPr txBox="1"/>
          <p:nvPr/>
        </p:nvSpPr>
        <p:spPr>
          <a:xfrm>
            <a:off x="3434346" y="5848030"/>
            <a:ext cx="5206947" cy="646331"/>
          </a:xfrm>
          <a:prstGeom prst="rect">
            <a:avLst/>
          </a:prstGeom>
          <a:noFill/>
          <a:ln w="412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A12855-820D-4EBC-9E4C-7EB66CE6F68D}"/>
              </a:ext>
            </a:extLst>
          </p:cNvPr>
          <p:cNvSpPr txBox="1"/>
          <p:nvPr/>
        </p:nvSpPr>
        <p:spPr>
          <a:xfrm>
            <a:off x="2016497" y="2410891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i-1 </a:t>
            </a: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 </a:t>
            </a: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i+1 </a:t>
            </a: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i+2</a:t>
            </a:r>
            <a:r>
              <a:rPr lang="en-US" sz="4800" kern="0" dirty="0">
                <a:solidFill>
                  <a:sysClr val="windowText" lastClr="000000"/>
                </a:solidFill>
              </a:rPr>
              <a:t> w</a:t>
            </a:r>
            <a:r>
              <a:rPr lang="en-US" sz="2800" kern="0" dirty="0">
                <a:solidFill>
                  <a:sysClr val="windowText" lastClr="000000"/>
                </a:solidFill>
              </a:rPr>
              <a:t>i+3 </a:t>
            </a: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i+4</a:t>
            </a:r>
            <a:r>
              <a:rPr lang="en-US" sz="4800" kern="0" dirty="0">
                <a:solidFill>
                  <a:sysClr val="windowText" lastClr="000000"/>
                </a:solidFill>
              </a:rPr>
              <a:t> w</a:t>
            </a:r>
            <a:r>
              <a:rPr lang="en-US" sz="2800" kern="0" dirty="0">
                <a:solidFill>
                  <a:sysClr val="windowText" lastClr="000000"/>
                </a:solidFill>
              </a:rPr>
              <a:t>i+5</a:t>
            </a:r>
            <a:r>
              <a:rPr lang="en-US" sz="4800" kern="0" dirty="0">
                <a:solidFill>
                  <a:sysClr val="windowText" lastClr="000000"/>
                </a:solidFill>
              </a:rPr>
              <a:t> w</a:t>
            </a:r>
            <a:r>
              <a:rPr lang="en-US" sz="2800" kern="0" dirty="0">
                <a:solidFill>
                  <a:sysClr val="windowText" lastClr="000000"/>
                </a:solidFill>
              </a:rPr>
              <a:t>i+6 </a:t>
            </a:r>
            <a:r>
              <a:rPr lang="en-US" sz="4800" kern="0" dirty="0">
                <a:solidFill>
                  <a:sysClr val="windowText" lastClr="000000"/>
                </a:solidFill>
              </a:rPr>
              <a:t>w</a:t>
            </a:r>
            <a:r>
              <a:rPr lang="en-US" sz="2800" kern="0" dirty="0">
                <a:solidFill>
                  <a:sysClr val="windowText" lastClr="000000"/>
                </a:solidFill>
              </a:rPr>
              <a:t>i+7</a:t>
            </a:r>
            <a:endParaRPr lang="en-US" sz="48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801D81-C99D-4774-80A0-59D404DBADCD}"/>
              </a:ext>
            </a:extLst>
          </p:cNvPr>
          <p:cNvSpPr txBox="1"/>
          <p:nvPr/>
        </p:nvSpPr>
        <p:spPr>
          <a:xfrm>
            <a:off x="5622919" y="4091314"/>
            <a:ext cx="766893" cy="150810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1600" dirty="0"/>
              <a:t>i+3</a:t>
            </a:r>
          </a:p>
          <a:p>
            <a:r>
              <a:rPr lang="en-US" sz="1600" dirty="0"/>
              <a:t>SID_31</a:t>
            </a:r>
          </a:p>
          <a:p>
            <a:r>
              <a:rPr lang="en-US" sz="1600" dirty="0"/>
              <a:t>SID_32</a:t>
            </a:r>
          </a:p>
          <a:p>
            <a:pPr algn="ctr"/>
            <a:r>
              <a:rPr lang="en-US" sz="1600" dirty="0"/>
              <a:t>SID_33…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FE488-1E0E-4065-8660-054CD4B84070}"/>
              </a:ext>
            </a:extLst>
          </p:cNvPr>
          <p:cNvSpPr txBox="1"/>
          <p:nvPr/>
        </p:nvSpPr>
        <p:spPr>
          <a:xfrm>
            <a:off x="7544718" y="4091313"/>
            <a:ext cx="766893" cy="150810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1600" dirty="0"/>
              <a:t>i+4</a:t>
            </a:r>
          </a:p>
          <a:p>
            <a:r>
              <a:rPr lang="en-US" sz="1600" dirty="0"/>
              <a:t>SID_41</a:t>
            </a:r>
          </a:p>
          <a:p>
            <a:r>
              <a:rPr lang="en-US" sz="1600" dirty="0"/>
              <a:t>SID_42</a:t>
            </a:r>
          </a:p>
          <a:p>
            <a:r>
              <a:rPr lang="en-US" sz="1600" dirty="0"/>
              <a:t>SID_43</a:t>
            </a:r>
          </a:p>
          <a:p>
            <a:pPr algn="ctr"/>
            <a:r>
              <a:rPr lang="en-US" sz="1600" dirty="0"/>
              <a:t>…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C0C03-4065-45BC-AE53-C55274AA2740}"/>
              </a:ext>
            </a:extLst>
          </p:cNvPr>
          <p:cNvSpPr txBox="1"/>
          <p:nvPr/>
        </p:nvSpPr>
        <p:spPr>
          <a:xfrm>
            <a:off x="3774739" y="4091314"/>
            <a:ext cx="766893" cy="150810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1600" dirty="0"/>
              <a:t>i+2</a:t>
            </a:r>
          </a:p>
          <a:p>
            <a:r>
              <a:rPr lang="en-US" sz="1600" dirty="0"/>
              <a:t>SID_21</a:t>
            </a:r>
          </a:p>
          <a:p>
            <a:r>
              <a:rPr lang="en-US" sz="1600" dirty="0"/>
              <a:t>SID_22</a:t>
            </a:r>
          </a:p>
          <a:p>
            <a:r>
              <a:rPr lang="en-US" sz="1600" dirty="0"/>
              <a:t>SID_23</a:t>
            </a:r>
          </a:p>
          <a:p>
            <a:pPr algn="ctr"/>
            <a:r>
              <a:rPr lang="en-US" sz="1600" dirty="0"/>
              <a:t>…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F44C7-191D-4144-A1BD-0A05A4F38FB5}"/>
              </a:ext>
            </a:extLst>
          </p:cNvPr>
          <p:cNvSpPr txBox="1"/>
          <p:nvPr/>
        </p:nvSpPr>
        <p:spPr>
          <a:xfrm>
            <a:off x="3197604" y="5848030"/>
            <a:ext cx="192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FORMER SID FSID(</a:t>
            </a:r>
            <a:r>
              <a:rPr lang="en-US" sz="1100" dirty="0"/>
              <a:t>W</a:t>
            </a:r>
            <a:r>
              <a:rPr lang="en-US" sz="800" dirty="0"/>
              <a:t>i+3</a:t>
            </a:r>
            <a:r>
              <a:rPr lang="en-US" sz="16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726E63-A620-434E-8528-237F8BC28DF7}"/>
              </a:ext>
            </a:extLst>
          </p:cNvPr>
          <p:cNvSpPr txBox="1"/>
          <p:nvPr/>
        </p:nvSpPr>
        <p:spPr>
          <a:xfrm>
            <a:off x="7360686" y="5875380"/>
            <a:ext cx="113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LATTER SID LSID</a:t>
            </a:r>
            <a:r>
              <a:rPr lang="en-US" sz="1600" dirty="0">
                <a:solidFill>
                  <a:prstClr val="black"/>
                </a:solidFill>
              </a:rPr>
              <a:t> (</a:t>
            </a:r>
            <a:r>
              <a:rPr lang="en-US" sz="1100" dirty="0">
                <a:solidFill>
                  <a:prstClr val="black"/>
                </a:solidFill>
              </a:rPr>
              <a:t>W</a:t>
            </a:r>
            <a:r>
              <a:rPr lang="en-US" sz="800" dirty="0">
                <a:solidFill>
                  <a:prstClr val="black"/>
                </a:solidFill>
              </a:rPr>
              <a:t>i+3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D0DC7D-20A2-4F10-8971-021FE8F69647}"/>
              </a:ext>
            </a:extLst>
          </p:cNvPr>
          <p:cNvSpPr txBox="1"/>
          <p:nvPr/>
        </p:nvSpPr>
        <p:spPr>
          <a:xfrm>
            <a:off x="5493847" y="5875380"/>
            <a:ext cx="102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BEST SID BSID</a:t>
            </a:r>
            <a:r>
              <a:rPr lang="en-US" sz="1600" b="1" dirty="0">
                <a:solidFill>
                  <a:prstClr val="black"/>
                </a:solidFill>
              </a:rPr>
              <a:t> (</a:t>
            </a:r>
            <a:r>
              <a:rPr lang="en-US" sz="1100" b="1" dirty="0">
                <a:solidFill>
                  <a:prstClr val="black"/>
                </a:solidFill>
              </a:rPr>
              <a:t>W</a:t>
            </a:r>
            <a:r>
              <a:rPr lang="en-US" sz="800" b="1" dirty="0">
                <a:solidFill>
                  <a:prstClr val="black"/>
                </a:solidFill>
              </a:rPr>
              <a:t>i+3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  <a:endParaRPr lang="en-US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9EEDC1-E4B1-4AC9-9373-C9656F7446A4}"/>
              </a:ext>
            </a:extLst>
          </p:cNvPr>
          <p:cNvSpPr txBox="1"/>
          <p:nvPr/>
        </p:nvSpPr>
        <p:spPr>
          <a:xfrm>
            <a:off x="4478124" y="2289203"/>
            <a:ext cx="3056482" cy="1169551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258166-CC20-4D70-B475-852370ACD16E}"/>
              </a:ext>
            </a:extLst>
          </p:cNvPr>
          <p:cNvSpPr/>
          <p:nvPr/>
        </p:nvSpPr>
        <p:spPr>
          <a:xfrm>
            <a:off x="5519574" y="2450544"/>
            <a:ext cx="973585" cy="89333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E744056-A898-4FBC-A44B-959FD71AC544}"/>
              </a:ext>
            </a:extLst>
          </p:cNvPr>
          <p:cNvCxnSpPr>
            <a:cxnSpLocks/>
            <a:endCxn id="27" idx="0"/>
          </p:cNvCxnSpPr>
          <p:nvPr/>
        </p:nvCxnSpPr>
        <p:spPr>
          <a:xfrm rot="5400000">
            <a:off x="4783351" y="2868298"/>
            <a:ext cx="597852" cy="184818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99D372-EDDE-4AAD-906D-D0F94B8614D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6006366" y="3493462"/>
            <a:ext cx="1" cy="597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A4AA66A-EF10-4844-A9C8-DCE8DB3DBF39}"/>
              </a:ext>
            </a:extLst>
          </p:cNvPr>
          <p:cNvSpPr/>
          <p:nvPr/>
        </p:nvSpPr>
        <p:spPr>
          <a:xfrm>
            <a:off x="3661472" y="3979501"/>
            <a:ext cx="2831687" cy="1749752"/>
          </a:xfrm>
          <a:prstGeom prst="rect">
            <a:avLst/>
          </a:prstGeom>
          <a:noFill/>
          <a:ln w="3492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0312111-999C-4C4E-9C50-BB8C640BE002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6668341" y="2831488"/>
            <a:ext cx="597851" cy="19217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4FFDD64-9421-4F9B-806E-46FD9DFEAA41}"/>
              </a:ext>
            </a:extLst>
          </p:cNvPr>
          <p:cNvSpPr/>
          <p:nvPr/>
        </p:nvSpPr>
        <p:spPr>
          <a:xfrm>
            <a:off x="5519574" y="3979501"/>
            <a:ext cx="2885133" cy="1749752"/>
          </a:xfrm>
          <a:prstGeom prst="rect">
            <a:avLst/>
          </a:prstGeom>
          <a:noFill/>
          <a:ln w="3492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BF0F93-3BF7-4BDD-AF82-52697010BB65}"/>
              </a:ext>
            </a:extLst>
          </p:cNvPr>
          <p:cNvSpPr txBox="1"/>
          <p:nvPr/>
        </p:nvSpPr>
        <p:spPr>
          <a:xfrm>
            <a:off x="5606750" y="4521146"/>
            <a:ext cx="768435" cy="307777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  </a:t>
            </a:r>
          </a:p>
          <a:p>
            <a:endParaRPr lang="en-US" sz="300" dirty="0"/>
          </a:p>
          <a:p>
            <a:endParaRPr lang="en-US" sz="5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B294A4-DE61-4647-8C5F-9F3B372F3081}"/>
              </a:ext>
            </a:extLst>
          </p:cNvPr>
          <p:cNvSpPr txBox="1"/>
          <p:nvPr/>
        </p:nvSpPr>
        <p:spPr>
          <a:xfrm>
            <a:off x="5611265" y="5007185"/>
            <a:ext cx="768435" cy="307777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  </a:t>
            </a:r>
          </a:p>
          <a:p>
            <a:endParaRPr lang="en-US" sz="300" dirty="0"/>
          </a:p>
          <a:p>
            <a:endParaRPr lang="en-US" sz="500" dirty="0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6F04426-A46D-44DF-AF4F-31D9710CB510}"/>
              </a:ext>
            </a:extLst>
          </p:cNvPr>
          <p:cNvCxnSpPr>
            <a:cxnSpLocks/>
            <a:stCxn id="27" idx="3"/>
            <a:endCxn id="53" idx="1"/>
          </p:cNvCxnSpPr>
          <p:nvPr/>
        </p:nvCxnSpPr>
        <p:spPr>
          <a:xfrm flipV="1">
            <a:off x="4541632" y="4675035"/>
            <a:ext cx="1065118" cy="17033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A1529B3-8E02-4B66-9459-0FB6EF76857A}"/>
              </a:ext>
            </a:extLst>
          </p:cNvPr>
          <p:cNvCxnSpPr>
            <a:cxnSpLocks/>
            <a:stCxn id="26" idx="1"/>
            <a:endCxn id="54" idx="3"/>
          </p:cNvCxnSpPr>
          <p:nvPr/>
        </p:nvCxnSpPr>
        <p:spPr>
          <a:xfrm rot="10800000" flipV="1">
            <a:off x="6379700" y="4845366"/>
            <a:ext cx="1165018" cy="3157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4835896-38A3-4F3A-8A95-E9FE19175488}"/>
              </a:ext>
            </a:extLst>
          </p:cNvPr>
          <p:cNvSpPr txBox="1"/>
          <p:nvPr/>
        </p:nvSpPr>
        <p:spPr>
          <a:xfrm>
            <a:off x="1868683" y="3979501"/>
            <a:ext cx="1565663" cy="646331"/>
          </a:xfrm>
          <a:prstGeom prst="rect">
            <a:avLst/>
          </a:prstGeom>
          <a:ln>
            <a:solidFill>
              <a:srgbClr val="53C9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Jiang &amp; </a:t>
            </a:r>
            <a:r>
              <a:rPr lang="en-US" dirty="0" err="1"/>
              <a:t>Conrath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7CC632-2F51-43DC-9DC1-BD1DCC305212}"/>
              </a:ext>
            </a:extLst>
          </p:cNvPr>
          <p:cNvSpPr txBox="1"/>
          <p:nvPr/>
        </p:nvSpPr>
        <p:spPr>
          <a:xfrm>
            <a:off x="8634619" y="3978491"/>
            <a:ext cx="1565663" cy="646331"/>
          </a:xfrm>
          <a:prstGeom prst="rect">
            <a:avLst/>
          </a:prstGeom>
          <a:ln>
            <a:solidFill>
              <a:srgbClr val="53C9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Jiang &amp; </a:t>
            </a:r>
            <a:r>
              <a:rPr lang="en-US" dirty="0" err="1"/>
              <a:t>Conrath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 animBg="1"/>
      <p:bldP spid="47" grpId="0" animBg="1"/>
      <p:bldP spid="50" grpId="0" animBg="1"/>
      <p:bldP spid="50" grpId="1" animBg="1"/>
      <p:bldP spid="52" grpId="0" animBg="1"/>
      <p:bldP spid="52" grpId="1" animBg="1"/>
      <p:bldP spid="53" grpId="0" animBg="1"/>
      <p:bldP spid="54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8307658" cy="4126174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Introduction</a:t>
            </a:r>
          </a:p>
          <a:p>
            <a:pPr lvl="1"/>
            <a:r>
              <a:rPr lang="en-US" sz="1800" dirty="0">
                <a:cs typeface="Arial"/>
              </a:rPr>
              <a:t> Motivation</a:t>
            </a:r>
          </a:p>
          <a:p>
            <a:pPr lvl="1"/>
            <a:r>
              <a:rPr lang="en-US" sz="1800" dirty="0">
                <a:cs typeface="Arial"/>
              </a:rPr>
              <a:t> Objectives</a:t>
            </a:r>
          </a:p>
          <a:p>
            <a:pPr lvl="1"/>
            <a:r>
              <a:rPr lang="en-US" sz="1800" dirty="0">
                <a:cs typeface="Arial"/>
              </a:rPr>
              <a:t> Possible solutions</a:t>
            </a:r>
          </a:p>
          <a:p>
            <a:r>
              <a:rPr lang="en-US" sz="2200" dirty="0">
                <a:cs typeface="Arial"/>
              </a:rPr>
              <a:t>Context</a:t>
            </a:r>
          </a:p>
          <a:p>
            <a:pPr lvl="1"/>
            <a:r>
              <a:rPr lang="en-US" sz="1800" dirty="0">
                <a:cs typeface="Arial"/>
              </a:rPr>
              <a:t> Background</a:t>
            </a:r>
          </a:p>
          <a:p>
            <a:pPr lvl="1"/>
            <a:r>
              <a:rPr lang="en-US" sz="1800" dirty="0">
                <a:cs typeface="Arial"/>
              </a:rPr>
              <a:t> WordNet</a:t>
            </a:r>
          </a:p>
          <a:p>
            <a:pPr lvl="1"/>
            <a:r>
              <a:rPr lang="en-US" sz="1800" dirty="0">
                <a:cs typeface="Arial"/>
              </a:rPr>
              <a:t> Current approaches</a:t>
            </a:r>
          </a:p>
          <a:p>
            <a:r>
              <a:rPr lang="en-US" sz="2200" dirty="0">
                <a:cs typeface="Arial"/>
              </a:rPr>
              <a:t>Methodology</a:t>
            </a:r>
          </a:p>
          <a:p>
            <a:r>
              <a:rPr lang="en-US" sz="2200" dirty="0">
                <a:cs typeface="Arial"/>
              </a:rPr>
              <a:t>Experiments</a:t>
            </a:r>
          </a:p>
          <a:p>
            <a:r>
              <a:rPr lang="en-US" sz="2200" dirty="0">
                <a:cs typeface="Arial"/>
              </a:rPr>
              <a:t>Discussions and Future Work</a:t>
            </a: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pic>
        <p:nvPicPr>
          <p:cNvPr id="4098" name="Picture 2" descr="Image result for Data">
            <a:extLst>
              <a:ext uri="{FF2B5EF4-FFF2-40B4-BE49-F238E27FC236}">
                <a16:creationId xmlns:a16="http://schemas.microsoft.com/office/drawing/2014/main" id="{E4AA66FF-588E-44C2-ABE6-5DC18CAE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4" y="2694039"/>
            <a:ext cx="2591520" cy="259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32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934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II. Best Synset Disambiguation Algorithm (BSD) [Ruas and </a:t>
            </a:r>
            <a:r>
              <a:rPr lang="en-US" sz="2400" dirty="0" err="1"/>
              <a:t>Grosky</a:t>
            </a:r>
            <a:r>
              <a:rPr lang="en-US" sz="2400" dirty="0"/>
              <a:t>, 2017]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E1B3A9B-2C6B-4EBA-97FD-22241A673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25" y="2530169"/>
            <a:ext cx="11716549" cy="38261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If FSID(w</a:t>
            </a:r>
            <a:r>
              <a:rPr lang="en-US" sz="1600" dirty="0">
                <a:cs typeface="Arial"/>
              </a:rPr>
              <a:t>i</a:t>
            </a:r>
            <a:r>
              <a:rPr lang="en-US" sz="2400" dirty="0">
                <a:cs typeface="Arial"/>
              </a:rPr>
              <a:t>) and LSID(w</a:t>
            </a:r>
            <a:r>
              <a:rPr lang="en-US" sz="16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400" dirty="0">
                <a:cs typeface="Arial"/>
              </a:rPr>
              <a:t>) are equal</a:t>
            </a:r>
          </a:p>
          <a:p>
            <a:pPr marL="56792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BSID(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w</a:t>
            </a:r>
            <a:r>
              <a:rPr lang="en-US" sz="16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000" dirty="0">
                <a:cs typeface="Arial"/>
              </a:rPr>
              <a:t>) = FSID(w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000" dirty="0">
                <a:cs typeface="Arial"/>
              </a:rPr>
              <a:t>) = LSID(w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000" dirty="0">
                <a:cs typeface="Arial"/>
              </a:rPr>
              <a:t>);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The first common subsumer (hypernym) between FSID(w</a:t>
            </a:r>
            <a:r>
              <a:rPr lang="en-US" sz="16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400" dirty="0">
                <a:cs typeface="Arial"/>
              </a:rPr>
              <a:t>) and LSID(w</a:t>
            </a:r>
            <a:r>
              <a:rPr lang="en-US" sz="16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400" dirty="0">
                <a:cs typeface="Arial"/>
              </a:rPr>
              <a:t>), given a threshold;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If (B) produces an empty set</a:t>
            </a:r>
          </a:p>
          <a:p>
            <a:pPr marL="56792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The deepest (more detailed) </a:t>
            </a:r>
            <a:r>
              <a:rPr lang="en-US" sz="2000" dirty="0" err="1">
                <a:cs typeface="Arial"/>
              </a:rPr>
              <a:t>synset</a:t>
            </a:r>
            <a:r>
              <a:rPr lang="en-US" sz="2000" dirty="0">
                <a:cs typeface="Arial"/>
              </a:rPr>
              <a:t> between FSID(w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000" dirty="0">
                <a:cs typeface="Arial"/>
              </a:rPr>
              <a:t>) and LSID(w</a:t>
            </a:r>
            <a:r>
              <a:rPr lang="en-US" sz="1400" dirty="0">
                <a:solidFill>
                  <a:prstClr val="black"/>
                </a:solidFill>
                <a:cs typeface="Arial"/>
              </a:rPr>
              <a:t>i</a:t>
            </a:r>
            <a:r>
              <a:rPr lang="en-US" sz="2000" dirty="0">
                <a:cs typeface="Arial"/>
              </a:rPr>
              <a:t>) is chosen. </a:t>
            </a:r>
          </a:p>
          <a:p>
            <a:pPr marL="56792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In case both have the same depth one is chosen randomly. </a:t>
            </a:r>
          </a:p>
          <a:p>
            <a:pPr marL="0" indent="0" algn="just">
              <a:buNone/>
            </a:pPr>
            <a:endParaRPr lang="en-US" sz="2000" i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52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A4965-34B9-48F7-86F9-B61EF5790538}"/>
              </a:ext>
            </a:extLst>
          </p:cNvPr>
          <p:cNvSpPr txBox="1"/>
          <p:nvPr/>
        </p:nvSpPr>
        <p:spPr>
          <a:xfrm>
            <a:off x="0" y="1486117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III-A. Flexible Lexical Chains Algorithm (FLC) </a:t>
            </a:r>
            <a:r>
              <a:rPr lang="en-US" sz="2400" b="1" dirty="0"/>
              <a:t>[Ruas and </a:t>
            </a:r>
            <a:r>
              <a:rPr lang="en-US" sz="2400" b="1" dirty="0" err="1"/>
              <a:t>Grosky</a:t>
            </a:r>
            <a:r>
              <a:rPr lang="en-US" sz="2400" b="1" dirty="0"/>
              <a:t>, 2017]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C7A88-C40A-4F55-ACB5-DA14F0906187}"/>
              </a:ext>
            </a:extLst>
          </p:cNvPr>
          <p:cNvSpPr/>
          <p:nvPr/>
        </p:nvSpPr>
        <p:spPr>
          <a:xfrm>
            <a:off x="1716867" y="2195955"/>
            <a:ext cx="1446661" cy="97404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5AABB8-0662-4610-840B-D2D14ED04C84}"/>
              </a:ext>
            </a:extLst>
          </p:cNvPr>
          <p:cNvSpPr/>
          <p:nvPr/>
        </p:nvSpPr>
        <p:spPr>
          <a:xfrm>
            <a:off x="1745892" y="2254143"/>
            <a:ext cx="6535327" cy="88676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1A75B-8E3E-4A41-A1FF-1F679E714589}"/>
              </a:ext>
            </a:extLst>
          </p:cNvPr>
          <p:cNvSpPr txBox="1"/>
          <p:nvPr/>
        </p:nvSpPr>
        <p:spPr>
          <a:xfrm>
            <a:off x="52848" y="2393711"/>
            <a:ext cx="1208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i-1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w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i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i+1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i+2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i+3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i+4</a:t>
            </a:r>
            <a:r>
              <a:rPr lang="en-US" sz="3200" kern="0" dirty="0">
                <a:solidFill>
                  <a:sysClr val="windowText" lastClr="000000"/>
                </a:solidFill>
              </a:rPr>
              <a:t>) BSID(w</a:t>
            </a:r>
            <a:r>
              <a:rPr lang="en-US" sz="2000" kern="0" dirty="0">
                <a:solidFill>
                  <a:sysClr val="windowText" lastClr="000000"/>
                </a:solidFill>
              </a:rPr>
              <a:t>i+4</a:t>
            </a:r>
            <a:r>
              <a:rPr lang="en-US" sz="3200" kern="0" dirty="0">
                <a:solidFill>
                  <a:sysClr val="windowText" lastClr="000000"/>
                </a:solidFill>
              </a:rPr>
              <a:t>)</a:t>
            </a:r>
            <a:endParaRPr lang="en-US" sz="4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F8306-CC36-4DED-BE28-D1CABC46AF2C}"/>
              </a:ext>
            </a:extLst>
          </p:cNvPr>
          <p:cNvSpPr/>
          <p:nvPr/>
        </p:nvSpPr>
        <p:spPr>
          <a:xfrm>
            <a:off x="1716867" y="2199076"/>
            <a:ext cx="3179598" cy="97404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25932F-8C3B-49E3-888A-405FE4213486}"/>
              </a:ext>
            </a:extLst>
          </p:cNvPr>
          <p:cNvSpPr/>
          <p:nvPr/>
        </p:nvSpPr>
        <p:spPr>
          <a:xfrm>
            <a:off x="1716867" y="2199076"/>
            <a:ext cx="6564352" cy="97404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E308F-BB79-45D6-8747-1CAC7F918EF4}"/>
              </a:ext>
            </a:extLst>
          </p:cNvPr>
          <p:cNvSpPr/>
          <p:nvPr/>
        </p:nvSpPr>
        <p:spPr>
          <a:xfrm>
            <a:off x="8354016" y="2195955"/>
            <a:ext cx="1645390" cy="97351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20D172-8AA3-47AD-AD3B-144C273D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57" y="3688080"/>
            <a:ext cx="10368546" cy="30334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If BSID(w</a:t>
            </a:r>
            <a:r>
              <a:rPr lang="en-US" dirty="0">
                <a:cs typeface="Arial"/>
              </a:rPr>
              <a:t>i+4</a:t>
            </a:r>
            <a:r>
              <a:rPr lang="en-US" sz="2400" dirty="0">
                <a:cs typeface="Arial"/>
              </a:rPr>
              <a:t>) and FLCID are equal – Incorporate B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SID(w</a:t>
            </a:r>
            <a:r>
              <a:rPr lang="en-US" dirty="0">
                <a:solidFill>
                  <a:prstClr val="black"/>
                </a:solidFill>
                <a:cs typeface="Arial"/>
              </a:rPr>
              <a:t>i+4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</a:t>
            </a:r>
            <a:endParaRPr lang="en-US" sz="2400" dirty="0">
              <a:cs typeface="Arial"/>
            </a:endParaRPr>
          </a:p>
          <a:p>
            <a:pPr marL="567929" lvl="1" indent="-342900"/>
            <a:r>
              <a:rPr lang="en-US" sz="2175" dirty="0">
                <a:cs typeface="Arial"/>
              </a:rPr>
              <a:t>Else, extract all hypernyms from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 BSID(w</a:t>
            </a:r>
            <a:r>
              <a:rPr lang="en-US" sz="1800" dirty="0">
                <a:solidFill>
                  <a:prstClr val="black"/>
                </a:solidFill>
                <a:cs typeface="Arial"/>
              </a:rPr>
              <a:t>i+4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and FLCID, in a certain threshold</a:t>
            </a:r>
            <a:r>
              <a:rPr lang="en-US" sz="2175" dirty="0">
                <a:cs typeface="Arial"/>
              </a:rPr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Select the first common subsumer between 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BSID(w</a:t>
            </a:r>
            <a:r>
              <a:rPr lang="en-US" dirty="0">
                <a:solidFill>
                  <a:prstClr val="black"/>
                </a:solidFill>
                <a:cs typeface="Arial"/>
              </a:rPr>
              <a:t>i+4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and FLCID</a:t>
            </a:r>
          </a:p>
          <a:p>
            <a:pPr marL="567929" lvl="1" indent="-342900"/>
            <a:r>
              <a:rPr lang="en-US" sz="2000" dirty="0">
                <a:solidFill>
                  <a:prstClr val="black"/>
                </a:solidFill>
                <a:cs typeface="Arial"/>
              </a:rPr>
              <a:t>If it exists, incorporate BSID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(w</a:t>
            </a:r>
            <a:r>
              <a:rPr lang="en-US" sz="1800" dirty="0">
                <a:solidFill>
                  <a:prstClr val="black"/>
                </a:solidFill>
                <a:cs typeface="Arial"/>
              </a:rPr>
              <a:t>i+4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to the chain and update FLCID</a:t>
            </a:r>
            <a:endParaRPr lang="en-US" sz="2400" dirty="0">
              <a:solidFill>
                <a:prstClr val="black"/>
              </a:solidFill>
              <a:cs typeface="Arial"/>
            </a:endParaRPr>
          </a:p>
          <a:p>
            <a:pPr marL="567929" lvl="1" indent="-342900"/>
            <a:r>
              <a:rPr lang="en-US" sz="2000" dirty="0">
                <a:solidFill>
                  <a:prstClr val="black"/>
                </a:solidFill>
                <a:cs typeface="Arial"/>
              </a:rPr>
              <a:t>Else, BSID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(w</a:t>
            </a:r>
            <a:r>
              <a:rPr lang="en-US" sz="1800" dirty="0">
                <a:solidFill>
                  <a:prstClr val="black"/>
                </a:solidFill>
                <a:cs typeface="Arial"/>
              </a:rPr>
              <a:t>i+4</a:t>
            </a:r>
            <a:r>
              <a:rPr lang="en-US" sz="2400" dirty="0">
                <a:solidFill>
                  <a:prstClr val="black"/>
                </a:solidFill>
                <a:cs typeface="Arial"/>
              </a:rPr>
              <a:t>) 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and FLCID are not semantically related, so a new chain must be created</a:t>
            </a:r>
            <a:endParaRPr lang="en-US" sz="2175" i="1" dirty="0">
              <a:solidFill>
                <a:srgbClr val="FF0000"/>
              </a:solidFill>
              <a:cs typeface="Arial"/>
            </a:endParaRPr>
          </a:p>
          <a:p>
            <a:pPr marL="714375" lvl="1" indent="-457200">
              <a:buFont typeface="+mj-lt"/>
              <a:buAutoNum type="alphaUcPeriod"/>
            </a:pPr>
            <a:endParaRPr lang="en-US" sz="217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9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93926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III-B. Flexible to Fixed Lexical Chains Conversion (F2F)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0924" y="2889416"/>
            <a:ext cx="1106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i+2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i+3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i+4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i+5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i+6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i+7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i+8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i+9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i+10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i+11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i+12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i+13</a:t>
            </a:r>
            <a:endParaRPr lang="en-US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9328" y="2980733"/>
            <a:ext cx="1919014" cy="47296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30971" y="2985350"/>
            <a:ext cx="743375" cy="48210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08615" y="6307192"/>
            <a:ext cx="2133600" cy="365125"/>
          </a:xfrm>
        </p:spPr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7877" y="2982936"/>
            <a:ext cx="693745" cy="482110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4251" y="2992082"/>
            <a:ext cx="3134086" cy="472965"/>
          </a:xfrm>
          <a:prstGeom prst="rect">
            <a:avLst/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1838" y="2996652"/>
            <a:ext cx="689777" cy="48211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31491" y="2990590"/>
            <a:ext cx="1702095" cy="45358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69831" y="2987508"/>
            <a:ext cx="823445" cy="47296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91144" y="2980732"/>
            <a:ext cx="827346" cy="47296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1913839" y="2388669"/>
            <a:ext cx="245402" cy="2675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 rot="5400000">
            <a:off x="4877817" y="2170111"/>
            <a:ext cx="248820" cy="31165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/>
          <p:cNvSpPr/>
          <p:nvPr/>
        </p:nvSpPr>
        <p:spPr>
          <a:xfrm rot="5400000">
            <a:off x="8080105" y="2136494"/>
            <a:ext cx="237823" cy="31730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5400000">
            <a:off x="10563872" y="2887326"/>
            <a:ext cx="237823" cy="16714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69329" y="2637542"/>
            <a:ext cx="1097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</a:t>
            </a:r>
            <a:r>
              <a:rPr lang="en-US" sz="24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200" kern="0" dirty="0">
                <a:solidFill>
                  <a:sysClr val="windowText" lastClr="000000"/>
                </a:solidFill>
              </a:rPr>
              <a:t> 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4780" y="4825966"/>
            <a:ext cx="1061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          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                  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      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693" y="5246012"/>
            <a:ext cx="2830184" cy="47296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37877" y="5243628"/>
            <a:ext cx="3174602" cy="472965"/>
          </a:xfrm>
          <a:prstGeom prst="rect">
            <a:avLst/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6340" y="5240671"/>
            <a:ext cx="3200737" cy="47296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4003F-1848-4E1D-AACF-A34116167402}"/>
              </a:ext>
            </a:extLst>
          </p:cNvPr>
          <p:cNvSpPr txBox="1"/>
          <p:nvPr/>
        </p:nvSpPr>
        <p:spPr>
          <a:xfrm>
            <a:off x="632125" y="5098468"/>
            <a:ext cx="1104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i+2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i+3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i+4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i+5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i+6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i+7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i+8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i+9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i+10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i+11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i+12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i+13</a:t>
            </a:r>
            <a:endParaRPr lang="en-US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E26EC-3B93-4C7D-88DE-3FAC989DE7CB}"/>
              </a:ext>
            </a:extLst>
          </p:cNvPr>
          <p:cNvSpPr/>
          <p:nvPr/>
        </p:nvSpPr>
        <p:spPr>
          <a:xfrm>
            <a:off x="9863798" y="5219666"/>
            <a:ext cx="1654692" cy="47296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9AC64D-2F18-4BEE-BCEC-59E7684F89B2}"/>
              </a:ext>
            </a:extLst>
          </p:cNvPr>
          <p:cNvSpPr txBox="1"/>
          <p:nvPr/>
        </p:nvSpPr>
        <p:spPr>
          <a:xfrm>
            <a:off x="698734" y="2164314"/>
            <a:ext cx="1061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   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     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       </a:t>
            </a:r>
            <a:r>
              <a:rPr lang="en-US" sz="24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200" kern="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   </a:t>
            </a:r>
            <a:endParaRPr lang="en-US" sz="4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38" grpId="0" animBg="1"/>
      <p:bldP spid="39" grpId="0" animBg="1"/>
      <p:bldP spid="40" grpId="0" animBg="1"/>
      <p:bldP spid="41" grpId="0"/>
      <p:bldP spid="42" grpId="0"/>
      <p:bldP spid="26" grpId="0" animBg="1"/>
      <p:bldP spid="27" grpId="0" animBg="1"/>
      <p:bldP spid="28" grpId="0" animBg="1"/>
      <p:bldP spid="44" grpId="0" animBg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934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III-C. Fixed Lexical Chain Algorithm (FXLC)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DDF84B-0921-44C4-8F4F-99EBDBF9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CF717-C3B6-40C3-8216-4E3AFC5093BA}"/>
              </a:ext>
            </a:extLst>
          </p:cNvPr>
          <p:cNvSpPr txBox="1"/>
          <p:nvPr/>
        </p:nvSpPr>
        <p:spPr>
          <a:xfrm>
            <a:off x="80688" y="2409980"/>
            <a:ext cx="1230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i+2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i+3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i+4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i+5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i+6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i+7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i+8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i+9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i+10</a:t>
            </a:r>
            <a:r>
              <a:rPr lang="en-US" sz="4000" kern="0" dirty="0">
                <a:solidFill>
                  <a:sysClr val="windowText" lastClr="000000"/>
                </a:solidFill>
              </a:rPr>
              <a:t> w</a:t>
            </a:r>
            <a:r>
              <a:rPr lang="en-US" sz="2000" kern="0" dirty="0">
                <a:solidFill>
                  <a:sysClr val="windowText" lastClr="000000"/>
                </a:solidFill>
              </a:rPr>
              <a:t>i+11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i+12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i+13 </a:t>
            </a:r>
            <a:r>
              <a:rPr lang="en-US" sz="4000" kern="0" dirty="0">
                <a:solidFill>
                  <a:sysClr val="windowText" lastClr="000000"/>
                </a:solidFill>
              </a:rPr>
              <a:t>w</a:t>
            </a:r>
            <a:r>
              <a:rPr lang="en-US" sz="2000" kern="0" dirty="0">
                <a:solidFill>
                  <a:sysClr val="windowText" lastClr="000000"/>
                </a:solidFill>
              </a:rPr>
              <a:t>i+14…</a:t>
            </a:r>
            <a:endParaRPr lang="en-US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D27596-34F3-4E48-8201-AD425AB33BDE}"/>
              </a:ext>
            </a:extLst>
          </p:cNvPr>
          <p:cNvSpPr/>
          <p:nvPr/>
        </p:nvSpPr>
        <p:spPr>
          <a:xfrm>
            <a:off x="80688" y="2532026"/>
            <a:ext cx="2761493" cy="58584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5B0B6F-8291-4DDA-8317-FBFE8823871C}"/>
              </a:ext>
            </a:extLst>
          </p:cNvPr>
          <p:cNvSpPr/>
          <p:nvPr/>
        </p:nvSpPr>
        <p:spPr>
          <a:xfrm>
            <a:off x="2901110" y="2532026"/>
            <a:ext cx="3117710" cy="56640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69F8B-1ED6-4D44-939D-86B9A9074F4E}"/>
              </a:ext>
            </a:extLst>
          </p:cNvPr>
          <p:cNvSpPr/>
          <p:nvPr/>
        </p:nvSpPr>
        <p:spPr>
          <a:xfrm>
            <a:off x="6096000" y="2536241"/>
            <a:ext cx="3177345" cy="600517"/>
          </a:xfrm>
          <a:prstGeom prst="rect">
            <a:avLst/>
          </a:prstGeom>
          <a:noFill/>
          <a:ln w="25400">
            <a:solidFill>
              <a:srgbClr val="588FD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A6756-6D2A-4B74-9F49-4096BB376229}"/>
              </a:ext>
            </a:extLst>
          </p:cNvPr>
          <p:cNvSpPr/>
          <p:nvPr/>
        </p:nvSpPr>
        <p:spPr>
          <a:xfrm>
            <a:off x="9312611" y="2536241"/>
            <a:ext cx="2733804" cy="60051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C7C7B0E-F8A3-4DC0-8CD1-C177B6B5EE0A}"/>
              </a:ext>
            </a:extLst>
          </p:cNvPr>
          <p:cNvSpPr txBox="1">
            <a:spLocks/>
          </p:cNvSpPr>
          <p:nvPr/>
        </p:nvSpPr>
        <p:spPr>
          <a:xfrm>
            <a:off x="239477" y="4270336"/>
            <a:ext cx="11744439" cy="215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Extract all </a:t>
            </a:r>
            <a:r>
              <a:rPr lang="en-US" sz="2400" dirty="0" err="1">
                <a:cs typeface="Arial"/>
              </a:rPr>
              <a:t>synsets</a:t>
            </a:r>
            <a:r>
              <a:rPr lang="en-US" sz="2400" dirty="0">
                <a:cs typeface="Arial"/>
              </a:rPr>
              <a:t>/hypernyms from each C</a:t>
            </a:r>
            <a:r>
              <a:rPr lang="en-US" dirty="0">
                <a:cs typeface="Arial"/>
              </a:rPr>
              <a:t>i</a:t>
            </a:r>
            <a:r>
              <a:rPr lang="en-US" sz="2400" dirty="0">
                <a:cs typeface="Arial"/>
              </a:rPr>
              <a:t> (for each BSID(</a:t>
            </a:r>
            <a:r>
              <a:rPr lang="en-US" sz="2400" dirty="0" err="1">
                <a:cs typeface="Arial"/>
              </a:rPr>
              <a:t>w</a:t>
            </a:r>
            <a:r>
              <a:rPr lang="en-US" sz="1600" dirty="0" err="1">
                <a:cs typeface="Arial"/>
              </a:rPr>
              <a:t>j</a:t>
            </a:r>
            <a:r>
              <a:rPr lang="en-US" sz="2400" dirty="0">
                <a:cs typeface="Arial"/>
              </a:rPr>
              <a:t>))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cs typeface="Arial"/>
              </a:rPr>
              <a:t>Select the dominant </a:t>
            </a:r>
            <a:r>
              <a:rPr lang="en-US" sz="2400" dirty="0" err="1">
                <a:cs typeface="Arial"/>
              </a:rPr>
              <a:t>synset</a:t>
            </a:r>
            <a:r>
              <a:rPr lang="en-US" sz="2400" dirty="0">
                <a:cs typeface="Arial"/>
              </a:rPr>
              <a:t> to represent C</a:t>
            </a:r>
            <a:r>
              <a:rPr lang="en-US" dirty="0">
                <a:cs typeface="Arial"/>
              </a:rPr>
              <a:t>i</a:t>
            </a:r>
            <a:r>
              <a:rPr lang="en-US" sz="2400" dirty="0">
                <a:cs typeface="Arial"/>
              </a:rPr>
              <a:t> (within a threshold)</a:t>
            </a:r>
          </a:p>
          <a:p>
            <a:pPr marL="682229" lvl="1" indent="-457200"/>
            <a:r>
              <a:rPr lang="en-US" sz="2000" dirty="0">
                <a:cs typeface="Arial"/>
              </a:rPr>
              <a:t>If no dominant </a:t>
            </a:r>
            <a:r>
              <a:rPr lang="en-US" sz="2000" dirty="0" err="1">
                <a:cs typeface="Arial"/>
              </a:rPr>
              <a:t>synset</a:t>
            </a:r>
            <a:r>
              <a:rPr lang="en-US" sz="2000" dirty="0">
                <a:cs typeface="Arial"/>
              </a:rPr>
              <a:t> is found, pick the deepest (more detailed) one</a:t>
            </a:r>
          </a:p>
          <a:p>
            <a:pPr marL="682229" lvl="1" indent="-457200"/>
            <a:r>
              <a:rPr lang="en-US" sz="2000" dirty="0">
                <a:cs typeface="Arial"/>
              </a:rPr>
              <a:t>If there is more than one </a:t>
            </a:r>
            <a:r>
              <a:rPr lang="en-US" sz="2000" dirty="0" err="1">
                <a:cs typeface="Arial"/>
              </a:rPr>
              <a:t>synset</a:t>
            </a:r>
            <a:r>
              <a:rPr lang="en-US" sz="2000" dirty="0">
                <a:cs typeface="Arial"/>
              </a:rPr>
              <a:t>, select one randomly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404C03-254B-44FF-8530-98D4C626C0E9}"/>
              </a:ext>
            </a:extLst>
          </p:cNvPr>
          <p:cNvSpPr txBox="1">
            <a:spLocks/>
          </p:cNvSpPr>
          <p:nvPr/>
        </p:nvSpPr>
        <p:spPr>
          <a:xfrm>
            <a:off x="155643" y="3470573"/>
            <a:ext cx="11965022" cy="465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2175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				</a:t>
            </a:r>
            <a:r>
              <a:rPr lang="en-US" sz="2175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				</a:t>
            </a:r>
            <a:r>
              <a:rPr lang="en-US" sz="2175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				</a:t>
            </a:r>
            <a:r>
              <a:rPr lang="en-US" sz="2175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93C682DE-599A-403C-A806-FD2069D4CDF3}"/>
              </a:ext>
            </a:extLst>
          </p:cNvPr>
          <p:cNvSpPr/>
          <p:nvPr/>
        </p:nvSpPr>
        <p:spPr>
          <a:xfrm>
            <a:off x="1428007" y="3236516"/>
            <a:ext cx="6063915" cy="799763"/>
          </a:xfrm>
          <a:prstGeom prst="arc">
            <a:avLst>
              <a:gd name="adj1" fmla="val 10967908"/>
              <a:gd name="adj2" fmla="val 2147727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E0640EB-C525-440D-BBD2-727A6155F59F}"/>
              </a:ext>
            </a:extLst>
          </p:cNvPr>
          <p:cNvSpPr/>
          <p:nvPr/>
        </p:nvSpPr>
        <p:spPr>
          <a:xfrm rot="10800000">
            <a:off x="4689904" y="3341908"/>
            <a:ext cx="6063915" cy="799763"/>
          </a:xfrm>
          <a:prstGeom prst="arc">
            <a:avLst>
              <a:gd name="adj1" fmla="val 10967908"/>
              <a:gd name="adj2" fmla="val 2152589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uiExpand="1" build="p"/>
      <p:bldP spid="23" grpId="0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7" y="2320249"/>
            <a:ext cx="11358935" cy="4036108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Distance between same </a:t>
            </a:r>
            <a:r>
              <a:rPr lang="en-US" sz="2200" dirty="0" err="1">
                <a:cs typeface="Arial"/>
              </a:rPr>
              <a:t>synsets</a:t>
            </a:r>
            <a:r>
              <a:rPr lang="en-US" sz="2200" dirty="0">
                <a:cs typeface="Arial"/>
              </a:rPr>
              <a:t> is considered (</a:t>
            </a:r>
            <a:r>
              <a:rPr lang="en-US" sz="2200" b="1" dirty="0">
                <a:cs typeface="Arial"/>
              </a:rPr>
              <a:t>I</a:t>
            </a:r>
            <a:r>
              <a:rPr lang="en-US" sz="2200" dirty="0">
                <a:cs typeface="Arial"/>
              </a:rPr>
              <a:t>)</a:t>
            </a:r>
          </a:p>
          <a:p>
            <a:r>
              <a:rPr lang="en-US" sz="2200" dirty="0" err="1">
                <a:cs typeface="Arial"/>
              </a:rPr>
              <a:t>Synsets</a:t>
            </a:r>
            <a:r>
              <a:rPr lang="en-US" sz="2200" dirty="0">
                <a:cs typeface="Arial"/>
              </a:rPr>
              <a:t> occurring only once present a problem</a:t>
            </a:r>
          </a:p>
          <a:p>
            <a:pPr lvl="1"/>
            <a:r>
              <a:rPr lang="en-US" sz="2000" dirty="0">
                <a:cs typeface="Arial"/>
              </a:rPr>
              <a:t> Do not have distance between themselves</a:t>
            </a:r>
          </a:p>
          <a:p>
            <a:pPr lvl="1"/>
            <a:r>
              <a:rPr lang="en-US" sz="2000" dirty="0">
                <a:cs typeface="Arial"/>
              </a:rPr>
              <a:t> The first </a:t>
            </a:r>
            <a:r>
              <a:rPr lang="en-US" sz="2000" dirty="0" err="1">
                <a:cs typeface="Arial"/>
              </a:rPr>
              <a:t>synset</a:t>
            </a:r>
            <a:r>
              <a:rPr lang="en-US" sz="2000" dirty="0">
                <a:cs typeface="Arial"/>
              </a:rPr>
              <a:t> in a sequence is also “not considered”</a:t>
            </a:r>
          </a:p>
          <a:p>
            <a:endParaRPr lang="en-US" sz="2400" b="1" dirty="0">
              <a:cs typeface="Arial"/>
            </a:endParaRPr>
          </a:p>
          <a:p>
            <a:r>
              <a:rPr lang="en-US" sz="2400" b="1" i="1" dirty="0">
                <a:cs typeface="Arial"/>
              </a:rPr>
              <a:t>Solution </a:t>
            </a:r>
          </a:p>
          <a:p>
            <a:r>
              <a:rPr lang="en-US" sz="2200" dirty="0">
                <a:cs typeface="Arial"/>
              </a:rPr>
              <a:t>Increment for zero distance on single </a:t>
            </a:r>
            <a:r>
              <a:rPr lang="en-US" sz="2200" dirty="0" err="1">
                <a:cs typeface="Arial"/>
              </a:rPr>
              <a:t>synset</a:t>
            </a:r>
            <a:r>
              <a:rPr lang="en-US" sz="2200" dirty="0">
                <a:cs typeface="Arial"/>
              </a:rPr>
              <a:t> occurrences (II) </a:t>
            </a:r>
          </a:p>
          <a:p>
            <a:r>
              <a:rPr lang="en-US" sz="2200" dirty="0">
                <a:cs typeface="Arial"/>
              </a:rPr>
              <a:t>Increment for zero distance for first </a:t>
            </a:r>
            <a:r>
              <a:rPr lang="en-US" sz="2200" dirty="0" err="1">
                <a:cs typeface="Arial"/>
              </a:rPr>
              <a:t>synset</a:t>
            </a:r>
            <a:r>
              <a:rPr lang="en-US" sz="2200" dirty="0">
                <a:cs typeface="Arial"/>
              </a:rPr>
              <a:t> in any sequence of occurrences (III)</a:t>
            </a:r>
          </a:p>
          <a:p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Semantic Distribution Mapping</a:t>
            </a:r>
          </a:p>
        </p:txBody>
      </p:sp>
      <p:pic>
        <p:nvPicPr>
          <p:cNvPr id="7" name="Picture 2" descr="Image result for data science">
            <a:extLst>
              <a:ext uri="{FF2B5EF4-FFF2-40B4-BE49-F238E27FC236}">
                <a16:creationId xmlns:a16="http://schemas.microsoft.com/office/drawing/2014/main" id="{0942E53B-B1C3-4AD7-B603-9E2D9A08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90" y="1564251"/>
            <a:ext cx="3899570" cy="37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1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934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IV. Semantic Distribution Mapping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8858290-C088-4ED4-9004-7A0CB650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476717"/>
              </p:ext>
            </p:extLst>
          </p:nvPr>
        </p:nvGraphicFramePr>
        <p:xfrm>
          <a:off x="934720" y="2718113"/>
          <a:ext cx="10358120" cy="28752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94256">
                  <a:extLst>
                    <a:ext uri="{9D8B030D-6E8A-4147-A177-3AD203B41FA5}">
                      <a16:colId xmlns:a16="http://schemas.microsoft.com/office/drawing/2014/main" val="2713417368"/>
                    </a:ext>
                  </a:extLst>
                </a:gridCol>
                <a:gridCol w="2181184">
                  <a:extLst>
                    <a:ext uri="{9D8B030D-6E8A-4147-A177-3AD203B41FA5}">
                      <a16:colId xmlns:a16="http://schemas.microsoft.com/office/drawing/2014/main" val="2990906665"/>
                    </a:ext>
                  </a:extLst>
                </a:gridCol>
                <a:gridCol w="3061190">
                  <a:extLst>
                    <a:ext uri="{9D8B030D-6E8A-4147-A177-3AD203B41FA5}">
                      <a16:colId xmlns:a16="http://schemas.microsoft.com/office/drawing/2014/main" val="3689367461"/>
                    </a:ext>
                  </a:extLst>
                </a:gridCol>
                <a:gridCol w="3921490">
                  <a:extLst>
                    <a:ext uri="{9D8B030D-6E8A-4147-A177-3AD203B41FA5}">
                      <a16:colId xmlns:a16="http://schemas.microsoft.com/office/drawing/2014/main" val="3559387162"/>
                    </a:ext>
                  </a:extLst>
                </a:gridCol>
              </a:tblGrid>
              <a:tr h="6473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Map Type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Sequence of Synsets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Raw Distances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4-Bin Histogram Representation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91810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&lt;6&gt;S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&lt;1,2&gt;S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&lt;&gt;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&lt;0,0,0,1&gt;|&lt;1,1,0,0&gt;|&lt;0,0,0,0&gt;|&lt;0,0,0,0&gt;</a:t>
                      </a:r>
                      <a:endParaRPr lang="en-US" sz="18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838232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&lt;6&gt;S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&lt;1,2&gt;S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&lt;0&gt;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&lt;0,0,0,1&gt;|&lt;1,1,0,0&gt;|&lt;1,0,0,0&gt;|&lt;1,0,0,0&gt;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913734"/>
                  </a:ext>
                </a:extLst>
              </a:tr>
              <a:tr h="74265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&lt;0,6&gt;S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&lt;0,1,2&gt;S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&lt;0&gt;S</a:t>
                      </a:r>
                      <a:r>
                        <a:rPr lang="en-US" sz="18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&lt;0&gt;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&lt;1,0,0,1&gt;|&lt;2,1,0,0&gt;|&lt;1,0,0,0&gt;|&lt;1,0,0,0&gt;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79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2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93485"/>
            <a:ext cx="12192000" cy="46166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US" sz="2400" dirty="0"/>
              <a:t>IV. Semantic Distribution Mapping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099474-EFAB-424E-84F0-290D46B2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25" y="2530169"/>
            <a:ext cx="11716549" cy="38261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We characterize the </a:t>
            </a:r>
            <a:r>
              <a:rPr lang="en-US" sz="2200" b="1" dirty="0">
                <a:cs typeface="Arial"/>
              </a:rPr>
              <a:t>dispersion</a:t>
            </a:r>
            <a:r>
              <a:rPr lang="en-US" sz="2200" dirty="0">
                <a:cs typeface="Arial"/>
              </a:rPr>
              <a:t> (spatial distribution) of </a:t>
            </a:r>
            <a:r>
              <a:rPr lang="en-US" sz="2200" dirty="0" err="1">
                <a:cs typeface="Arial"/>
              </a:rPr>
              <a:t>synsets</a:t>
            </a:r>
            <a:endParaRPr lang="en-US" sz="220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Use the </a:t>
            </a:r>
            <a:r>
              <a:rPr lang="en-US" sz="2200" b="1" dirty="0">
                <a:cs typeface="Arial"/>
              </a:rPr>
              <a:t>distances</a:t>
            </a:r>
            <a:r>
              <a:rPr lang="en-US" sz="2200" dirty="0">
                <a:cs typeface="Arial"/>
              </a:rPr>
              <a:t> between Lexical Chains (with a common ID) to build a histogram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Semantic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Document length independent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The granularity of their location in the text depends the number of bins (e.g. 8, 16, 32, 64, 128, </a:t>
            </a:r>
            <a:r>
              <a:rPr lang="en-US" sz="2200" b="1" dirty="0">
                <a:cs typeface="Arial"/>
              </a:rPr>
              <a:t>256</a:t>
            </a:r>
            <a:r>
              <a:rPr lang="en-US" sz="2200" dirty="0">
                <a:cs typeface="Arial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The higher the number of bins, the higher its granularity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The lower the number of bins, the lower its granularity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75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Experiments – Proof of Concept (POC)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AC8A8F-0BBC-47DE-A168-A8E6BF8C0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28550"/>
              </p:ext>
            </p:extLst>
          </p:nvPr>
        </p:nvGraphicFramePr>
        <p:xfrm>
          <a:off x="1796997" y="2749456"/>
          <a:ext cx="9072880" cy="2949873"/>
        </p:xfrm>
        <a:graphic>
          <a:graphicData uri="http://schemas.openxmlformats.org/drawingml/2006/table">
            <a:tbl>
              <a:tblPr/>
              <a:tblGrid>
                <a:gridCol w="1613378">
                  <a:extLst>
                    <a:ext uri="{9D8B030D-6E8A-4147-A177-3AD203B41FA5}">
                      <a16:colId xmlns:a16="http://schemas.microsoft.com/office/drawing/2014/main" val="3722172725"/>
                    </a:ext>
                  </a:extLst>
                </a:gridCol>
                <a:gridCol w="1917073">
                  <a:extLst>
                    <a:ext uri="{9D8B030D-6E8A-4147-A177-3AD203B41FA5}">
                      <a16:colId xmlns:a16="http://schemas.microsoft.com/office/drawing/2014/main" val="918407983"/>
                    </a:ext>
                  </a:extLst>
                </a:gridCol>
                <a:gridCol w="1689302">
                  <a:extLst>
                    <a:ext uri="{9D8B030D-6E8A-4147-A177-3AD203B41FA5}">
                      <a16:colId xmlns:a16="http://schemas.microsoft.com/office/drawing/2014/main" val="3723921128"/>
                    </a:ext>
                  </a:extLst>
                </a:gridCol>
                <a:gridCol w="1765226">
                  <a:extLst>
                    <a:ext uri="{9D8B030D-6E8A-4147-A177-3AD203B41FA5}">
                      <a16:colId xmlns:a16="http://schemas.microsoft.com/office/drawing/2014/main" val="3743737986"/>
                    </a:ext>
                  </a:extLst>
                </a:gridCol>
                <a:gridCol w="2087901">
                  <a:extLst>
                    <a:ext uri="{9D8B030D-6E8A-4147-A177-3AD203B41FA5}">
                      <a16:colId xmlns:a16="http://schemas.microsoft.com/office/drawing/2014/main" val="492731543"/>
                    </a:ext>
                  </a:extLst>
                </a:gridCol>
              </a:tblGrid>
              <a:tr h="915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Wikipedia Category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Documents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Words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Nouns Matched in WN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of Nouns in WN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7367"/>
                  </a:ext>
                </a:extLst>
              </a:tr>
              <a:tr h="5019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Dogs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99919"/>
                  </a:ext>
                </a:extLst>
              </a:tr>
              <a:tr h="5019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79,332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25912"/>
                  </a:ext>
                </a:extLst>
              </a:tr>
              <a:tr h="515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652014"/>
                  </a:ext>
                </a:extLst>
              </a:tr>
              <a:tr h="515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94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14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Adjusted Rand Index and Mean Individual Silhouette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7CF67-FCF4-44B2-8BA4-6B0D8E10D054}"/>
              </a:ext>
            </a:extLst>
          </p:cNvPr>
          <p:cNvSpPr txBox="1"/>
          <p:nvPr/>
        </p:nvSpPr>
        <p:spPr>
          <a:xfrm>
            <a:off x="437317" y="2219632"/>
            <a:ext cx="106262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Spherical k-Means Clustering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Popular method for clustering high-dimensional text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the cosine distance rather than Euclidean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r>
              <a:rPr lang="en-US" sz="2200" b="1" i="1" dirty="0"/>
              <a:t>Adjusted Rand Index</a:t>
            </a:r>
            <a:r>
              <a:rPr lang="en-US" sz="22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of similarity between two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Compares the derived clusters to the ground truth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200" b="1" i="1" dirty="0"/>
              <a:t>Mean Individual Silhouette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Measures how well the clusters are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Verifies if documents in the same cluster are close together, while documents in different clusters are far apart</a:t>
            </a:r>
          </a:p>
        </p:txBody>
      </p:sp>
    </p:spTree>
    <p:extLst>
      <p:ext uri="{BB962C8B-B14F-4D97-AF65-F5344CB8AC3E}">
        <p14:creationId xmlns:p14="http://schemas.microsoft.com/office/powerpoint/2010/main" val="72365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Adjusted Rand Index and Mean Individual Silhouette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B89DE1-8398-4854-AA97-15843A42A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39249"/>
              </p:ext>
            </p:extLst>
          </p:nvPr>
        </p:nvGraphicFramePr>
        <p:xfrm>
          <a:off x="2137356" y="2298273"/>
          <a:ext cx="8392162" cy="3891816"/>
        </p:xfrm>
        <a:graphic>
          <a:graphicData uri="http://schemas.openxmlformats.org/drawingml/2006/table">
            <a:tbl>
              <a:tblPr/>
              <a:tblGrid>
                <a:gridCol w="654998">
                  <a:extLst>
                    <a:ext uri="{9D8B030D-6E8A-4147-A177-3AD203B41FA5}">
                      <a16:colId xmlns:a16="http://schemas.microsoft.com/office/drawing/2014/main" val="441644851"/>
                    </a:ext>
                  </a:extLst>
                </a:gridCol>
                <a:gridCol w="2865616">
                  <a:extLst>
                    <a:ext uri="{9D8B030D-6E8A-4147-A177-3AD203B41FA5}">
                      <a16:colId xmlns:a16="http://schemas.microsoft.com/office/drawing/2014/main" val="955348208"/>
                    </a:ext>
                  </a:extLst>
                </a:gridCol>
                <a:gridCol w="2128744">
                  <a:extLst>
                    <a:ext uri="{9D8B030D-6E8A-4147-A177-3AD203B41FA5}">
                      <a16:colId xmlns:a16="http://schemas.microsoft.com/office/drawing/2014/main" val="511885118"/>
                    </a:ext>
                  </a:extLst>
                </a:gridCol>
                <a:gridCol w="2742804">
                  <a:extLst>
                    <a:ext uri="{9D8B030D-6E8A-4147-A177-3AD203B41FA5}">
                      <a16:colId xmlns:a16="http://schemas.microsoft.com/office/drawing/2014/main" val="6133392"/>
                    </a:ext>
                  </a:extLst>
                </a:gridCol>
              </a:tblGrid>
              <a:tr h="287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Label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Algorithm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Adjusted Rand Index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Individual Silhouette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21594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 Flex--Method III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53712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 Flex--Method 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969298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BOW-N--Nouns in Wordnet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16854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BOW-B--Best Synsets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66475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Flex-2-Fixed--Method 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0.8981704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4179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Flex-2-Fixed--Method III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0.8981704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0.3878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521919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BOW-R--Raw Words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0.8981704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561269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Flex-2-Fixed--Method 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0.8066667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096698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BOW-S--WordNet First Synset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0.6671449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653717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Flex--Method 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0.6590742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64516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Fixed--Method 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0.6044735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48497"/>
                  </a:ext>
                </a:extLst>
              </a:tr>
              <a:tr h="2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Fixed--Method III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0.5165853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843433"/>
                  </a:ext>
                </a:extLst>
              </a:tr>
              <a:tr h="287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Pure Fixed--Method III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0.40252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24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: Folded Corner 6"/>
          <p:cNvSpPr/>
          <p:nvPr/>
        </p:nvSpPr>
        <p:spPr>
          <a:xfrm>
            <a:off x="315725" y="2191611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54181" y="2310307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…CAR….CAR…CAR….CAR…. …CAR….CAR…CAR….CAR…. </a:t>
            </a:r>
          </a:p>
          <a:p>
            <a:pPr marL="0" indent="0">
              <a:buNone/>
            </a:pPr>
            <a:r>
              <a:rPr lang="en-US" dirty="0"/>
              <a:t>…CAR….CAR…CAR….CAR…. </a:t>
            </a:r>
          </a:p>
          <a:p>
            <a:pPr marL="0" indent="0">
              <a:buNone/>
            </a:pPr>
            <a:r>
              <a:rPr lang="en-US" dirty="0"/>
              <a:t>…CAR….CAR…CAR….CAR…. </a:t>
            </a:r>
          </a:p>
          <a:p>
            <a:pPr marL="0" indent="0">
              <a:buNone/>
            </a:pPr>
            <a:r>
              <a:rPr lang="en-US" dirty="0"/>
              <a:t>…CAR….CAR…CAR….CAR….</a:t>
            </a:r>
          </a:p>
          <a:p>
            <a:pPr marL="0" indent="0">
              <a:buNone/>
            </a:pPr>
            <a:r>
              <a:rPr lang="en-US" dirty="0"/>
              <a:t>…CAR….CAR…CAR….CAR…. </a:t>
            </a:r>
          </a:p>
          <a:p>
            <a:pPr marL="0" indent="0">
              <a:buNone/>
            </a:pPr>
            <a:r>
              <a:rPr lang="en-US" dirty="0"/>
              <a:t>…CAR….CAR…CAR….CAR….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880" y="2063686"/>
            <a:ext cx="5903545" cy="4550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BF6C8A8E-6845-43D0-889A-AD5F555B5F21}"/>
              </a:ext>
            </a:extLst>
          </p:cNvPr>
          <p:cNvSpPr/>
          <p:nvPr/>
        </p:nvSpPr>
        <p:spPr>
          <a:xfrm>
            <a:off x="3343989" y="2191611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95274DA-531A-4D91-9725-A52F83DF6A47}"/>
              </a:ext>
            </a:extLst>
          </p:cNvPr>
          <p:cNvSpPr txBox="1">
            <a:spLocks/>
          </p:cNvSpPr>
          <p:nvPr/>
        </p:nvSpPr>
        <p:spPr>
          <a:xfrm>
            <a:off x="3282445" y="2310307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…AUTOMOBILE…. AUTOMOBILE …AUTOMOBILE…. AUTOMOBILE </a:t>
            </a:r>
          </a:p>
          <a:p>
            <a:pPr marL="0" indent="0">
              <a:buNone/>
            </a:pPr>
            <a:r>
              <a:rPr lang="en-US" dirty="0"/>
              <a:t>…AUTOMOBILE…. AUTOMOBILE …AUTOMOBILE…. AUTOMOBILE …AUTOMOBILE…. AUTOMOBILE </a:t>
            </a:r>
          </a:p>
          <a:p>
            <a:pPr marL="0" indent="0">
              <a:buNone/>
            </a:pPr>
            <a:r>
              <a:rPr lang="en-US" dirty="0"/>
              <a:t>…AUTOMOBILE…. AUTOMOBILE</a:t>
            </a:r>
          </a:p>
          <a:p>
            <a:pPr marL="0" indent="0">
              <a:buNone/>
            </a:pPr>
            <a:r>
              <a:rPr lang="en-US" dirty="0"/>
              <a:t>…AUTOMOBILE…. AUTOMOBILE …AUTOMOBILE…. AUTOMOB.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8AB70CA7-D672-40BB-B5A4-2E6762B6A269}"/>
              </a:ext>
            </a:extLst>
          </p:cNvPr>
          <p:cNvSpPr/>
          <p:nvPr/>
        </p:nvSpPr>
        <p:spPr>
          <a:xfrm>
            <a:off x="6370707" y="2191611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DEA6D5A4-9D55-419A-AA63-BE77FF7A0291}"/>
              </a:ext>
            </a:extLst>
          </p:cNvPr>
          <p:cNvSpPr txBox="1">
            <a:spLocks/>
          </p:cNvSpPr>
          <p:nvPr/>
        </p:nvSpPr>
        <p:spPr>
          <a:xfrm>
            <a:off x="6370707" y="2328400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…JAVA….JAVA…JAVA….JAVA 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…JAVA….JAVA…JAVA….JAV.</a:t>
            </a: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22F9D771-6CD3-4B19-8C2E-27DAA3DA1058}"/>
              </a:ext>
            </a:extLst>
          </p:cNvPr>
          <p:cNvSpPr/>
          <p:nvPr/>
        </p:nvSpPr>
        <p:spPr>
          <a:xfrm>
            <a:off x="9337427" y="2191611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5537B08-E8F0-4FDF-927E-D1DFB198A482}"/>
              </a:ext>
            </a:extLst>
          </p:cNvPr>
          <p:cNvSpPr txBox="1">
            <a:spLocks/>
          </p:cNvSpPr>
          <p:nvPr/>
        </p:nvSpPr>
        <p:spPr>
          <a:xfrm>
            <a:off x="9337427" y="2328400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…JAVA….JAVA…JAVA….JAVA 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…JAVA….JAVA…JAVA….JAV. 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066A3623-E7CD-4BB9-AEDC-BC81E32D8B8C}"/>
              </a:ext>
            </a:extLst>
          </p:cNvPr>
          <p:cNvSpPr/>
          <p:nvPr/>
        </p:nvSpPr>
        <p:spPr>
          <a:xfrm>
            <a:off x="7864326" y="4485614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9DBE8DC3-4270-4843-A4D1-9F205000393B}"/>
              </a:ext>
            </a:extLst>
          </p:cNvPr>
          <p:cNvSpPr txBox="1">
            <a:spLocks/>
          </p:cNvSpPr>
          <p:nvPr/>
        </p:nvSpPr>
        <p:spPr>
          <a:xfrm>
            <a:off x="7864326" y="4622403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…JAVA….JAVA…JAVA….JAVA 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…JAVA….JAVA…JAVA….JAVA …JAVA….JAVA…JAVA….JAVA</a:t>
            </a:r>
          </a:p>
          <a:p>
            <a:pPr marL="0" indent="0">
              <a:buNone/>
            </a:pPr>
            <a:r>
              <a:rPr lang="en-US" dirty="0"/>
              <a:t>…JAVA….JAVA…JAVA…. JAV. 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7C228AAA-476F-4E99-9E33-45E8712DCDF4}"/>
              </a:ext>
            </a:extLst>
          </p:cNvPr>
          <p:cNvSpPr/>
          <p:nvPr/>
        </p:nvSpPr>
        <p:spPr>
          <a:xfrm>
            <a:off x="1821652" y="4399280"/>
            <a:ext cx="2620894" cy="2065429"/>
          </a:xfrm>
          <a:prstGeom prst="foldedCorner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AC1D341-9D1B-42DC-81D0-37014F9AF7DC}"/>
              </a:ext>
            </a:extLst>
          </p:cNvPr>
          <p:cNvSpPr txBox="1">
            <a:spLocks/>
          </p:cNvSpPr>
          <p:nvPr/>
        </p:nvSpPr>
        <p:spPr>
          <a:xfrm>
            <a:off x="1760108" y="4517976"/>
            <a:ext cx="2682438" cy="1946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…VEHICLE…VEHICLE…VEHICLE… …VEHICLE…VEHICLE…VEHICLE… …VEHICLE…VEHICLE…VEHICLE… …VEHICLE…VEHICLE…VEHICLE…</a:t>
            </a:r>
          </a:p>
          <a:p>
            <a:pPr marL="0" indent="0">
              <a:buNone/>
            </a:pPr>
            <a:r>
              <a:rPr lang="en-US" dirty="0"/>
              <a:t>…VEHICLE…VEHICLE…VEHICLE…</a:t>
            </a:r>
          </a:p>
          <a:p>
            <a:pPr marL="0" indent="0">
              <a:buNone/>
            </a:pPr>
            <a:r>
              <a:rPr lang="en-US" dirty="0"/>
              <a:t>…VEHICLE…VEHICLE…VEHICLE… …VEHICLE…VEHICLE…VEHICLE… …VEHICLE…VEHICLE…VEHICLE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9EA585-F779-460B-A50E-5D478BFCE819}"/>
              </a:ext>
            </a:extLst>
          </p:cNvPr>
          <p:cNvSpPr/>
          <p:nvPr/>
        </p:nvSpPr>
        <p:spPr>
          <a:xfrm>
            <a:off x="6249165" y="2063686"/>
            <a:ext cx="2803980" cy="2241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B45CE3-834A-459E-BC97-A6C973FEE37A}"/>
              </a:ext>
            </a:extLst>
          </p:cNvPr>
          <p:cNvSpPr/>
          <p:nvPr/>
        </p:nvSpPr>
        <p:spPr>
          <a:xfrm>
            <a:off x="9215885" y="2063686"/>
            <a:ext cx="2803980" cy="2241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0CF658-1B34-46AD-AF41-7639457731BC}"/>
              </a:ext>
            </a:extLst>
          </p:cNvPr>
          <p:cNvSpPr/>
          <p:nvPr/>
        </p:nvSpPr>
        <p:spPr>
          <a:xfrm>
            <a:off x="7742784" y="4401762"/>
            <a:ext cx="2803980" cy="22412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7E11E8-481C-4D86-B3E1-DAC2B41594A1}"/>
              </a:ext>
            </a:extLst>
          </p:cNvPr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33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5" grpId="0"/>
      <p:bldP spid="1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Individual Silhouette and Adjusted Rand Index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1EE54D-1424-40B8-82A6-01822C406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211385"/>
              </p:ext>
            </p:extLst>
          </p:nvPr>
        </p:nvGraphicFramePr>
        <p:xfrm>
          <a:off x="2128837" y="2411918"/>
          <a:ext cx="6903403" cy="40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DA81913-11DD-423E-8DC5-A14AE62D478A}"/>
              </a:ext>
            </a:extLst>
          </p:cNvPr>
          <p:cNvSpPr/>
          <p:nvPr/>
        </p:nvSpPr>
        <p:spPr>
          <a:xfrm>
            <a:off x="5682138" y="4445097"/>
            <a:ext cx="2598262" cy="5486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AEC418-55FC-432D-A060-8ABD518980BF}"/>
              </a:ext>
            </a:extLst>
          </p:cNvPr>
          <p:cNvSpPr/>
          <p:nvPr/>
        </p:nvSpPr>
        <p:spPr>
          <a:xfrm>
            <a:off x="6713870" y="2164344"/>
            <a:ext cx="3654902" cy="2433547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72D6D-F964-4963-A9CC-F86FD565F150}"/>
              </a:ext>
            </a:extLst>
          </p:cNvPr>
          <p:cNvSpPr txBox="1">
            <a:spLocks/>
          </p:cNvSpPr>
          <p:nvPr/>
        </p:nvSpPr>
        <p:spPr>
          <a:xfrm>
            <a:off x="429942" y="2346960"/>
            <a:ext cx="11335338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cs typeface="Arial"/>
              </a:rPr>
              <a:t>Three out of the four results with </a:t>
            </a:r>
            <a:r>
              <a:rPr lang="en-US" sz="2200" b="1" dirty="0">
                <a:cs typeface="Arial"/>
              </a:rPr>
              <a:t>perfect clustering </a:t>
            </a:r>
            <a:r>
              <a:rPr lang="en-US" sz="2200" dirty="0">
                <a:cs typeface="Arial"/>
              </a:rPr>
              <a:t>are from </a:t>
            </a:r>
            <a:r>
              <a:rPr lang="en-US" sz="2200" b="1" dirty="0">
                <a:cs typeface="Arial"/>
              </a:rPr>
              <a:t>our techniques</a:t>
            </a:r>
            <a:endParaRPr lang="en-US" sz="2200" dirty="0">
              <a:cs typeface="Arial"/>
            </a:endParaRPr>
          </a:p>
          <a:p>
            <a:pPr lvl="1" algn="just"/>
            <a:r>
              <a:rPr lang="en-US" sz="1800" dirty="0">
                <a:cs typeface="Arial"/>
              </a:rPr>
              <a:t> Two of these perfect clustering’s use </a:t>
            </a:r>
            <a:r>
              <a:rPr lang="en-US" sz="1800" b="1" dirty="0">
                <a:cs typeface="Arial"/>
              </a:rPr>
              <a:t>FLC </a:t>
            </a:r>
          </a:p>
          <a:p>
            <a:pPr lvl="1" algn="just"/>
            <a:r>
              <a:rPr lang="en-US" sz="1800" dirty="0">
                <a:cs typeface="Arial"/>
              </a:rPr>
              <a:t> One use </a:t>
            </a:r>
            <a:r>
              <a:rPr lang="en-US" sz="1800" b="1" dirty="0">
                <a:cs typeface="Arial"/>
              </a:rPr>
              <a:t>BSD</a:t>
            </a:r>
            <a:r>
              <a:rPr lang="en-US" sz="1800" dirty="0">
                <a:cs typeface="Arial"/>
              </a:rPr>
              <a:t> applied to BOW</a:t>
            </a:r>
          </a:p>
          <a:p>
            <a:pPr algn="just"/>
            <a:r>
              <a:rPr lang="en-US" sz="2200" b="1" dirty="0">
                <a:cs typeface="Arial"/>
              </a:rPr>
              <a:t>FLC-III</a:t>
            </a:r>
            <a:r>
              <a:rPr lang="en-US" sz="2200" dirty="0">
                <a:cs typeface="Arial"/>
              </a:rPr>
              <a:t> (A) is the only </a:t>
            </a:r>
            <a:r>
              <a:rPr lang="en-US" sz="2200" b="1" dirty="0">
                <a:cs typeface="Arial"/>
              </a:rPr>
              <a:t>perfect clustering</a:t>
            </a:r>
            <a:r>
              <a:rPr lang="en-US" sz="2200" dirty="0">
                <a:cs typeface="Arial"/>
              </a:rPr>
              <a:t> result which is on the </a:t>
            </a:r>
            <a:r>
              <a:rPr lang="en-US" sz="2200" b="1" dirty="0">
                <a:cs typeface="Arial"/>
              </a:rPr>
              <a:t>Pareto front</a:t>
            </a:r>
            <a:r>
              <a:rPr lang="en-US" sz="2200" dirty="0">
                <a:cs typeface="Arial"/>
              </a:rPr>
              <a:t> (not dominated by any other result)</a:t>
            </a:r>
          </a:p>
          <a:p>
            <a:pPr algn="just"/>
            <a:r>
              <a:rPr lang="en-US" sz="2200" b="1" dirty="0">
                <a:cs typeface="Arial"/>
              </a:rPr>
              <a:t>F2F-I</a:t>
            </a:r>
            <a:r>
              <a:rPr lang="en-US" sz="2200" dirty="0">
                <a:cs typeface="Arial"/>
              </a:rPr>
              <a:t> (E) presents the clustering with the </a:t>
            </a:r>
            <a:r>
              <a:rPr lang="en-US" sz="2200" b="1" dirty="0">
                <a:cs typeface="Arial"/>
              </a:rPr>
              <a:t>maximum silhouette </a:t>
            </a:r>
            <a:r>
              <a:rPr lang="en-US" sz="2200" dirty="0">
                <a:cs typeface="Arial"/>
              </a:rPr>
              <a:t>value</a:t>
            </a:r>
          </a:p>
          <a:p>
            <a:pPr lvl="1" algn="just"/>
            <a:r>
              <a:rPr lang="en-US" sz="1800" dirty="0">
                <a:cs typeface="Arial"/>
              </a:rPr>
              <a:t> This clustering is also on the Pareto front</a:t>
            </a:r>
          </a:p>
          <a:p>
            <a:pPr algn="just"/>
            <a:r>
              <a:rPr lang="en-US" sz="2200" dirty="0">
                <a:cs typeface="Arial"/>
              </a:rPr>
              <a:t>All clustering's in the Pareto Front use </a:t>
            </a:r>
            <a:r>
              <a:rPr lang="en-US" sz="2200" b="1" dirty="0">
                <a:cs typeface="Arial"/>
              </a:rPr>
              <a:t>our techniques</a:t>
            </a: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5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11243898" cy="3988420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Explored how to extract semantic features via Lexical Chains</a:t>
            </a:r>
          </a:p>
          <a:p>
            <a:pPr lvl="1"/>
            <a:r>
              <a:rPr lang="en-US" sz="180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Flexible to Fixed Lexical Chain (F2F)</a:t>
            </a:r>
          </a:p>
          <a:p>
            <a:pPr lvl="1"/>
            <a:r>
              <a:rPr lang="en-US" sz="2000" dirty="0">
                <a:cs typeface="Arial"/>
              </a:rPr>
              <a:t> Fixed Lexical Chains (FXLC)</a:t>
            </a:r>
          </a:p>
          <a:p>
            <a:pPr lvl="1"/>
            <a:r>
              <a:rPr lang="en-US" sz="2000" dirty="0">
                <a:cs typeface="Arial"/>
              </a:rPr>
              <a:t> BOW + Applying BSD</a:t>
            </a:r>
          </a:p>
          <a:p>
            <a:pPr lvl="1"/>
            <a:r>
              <a:rPr lang="en-US" sz="2000" dirty="0">
                <a:cs typeface="Arial"/>
              </a:rPr>
              <a:t> BOW + Applying First Synset</a:t>
            </a:r>
          </a:p>
          <a:p>
            <a:r>
              <a:rPr lang="en-US" sz="2200" dirty="0">
                <a:cs typeface="Arial"/>
              </a:rPr>
              <a:t>Proof of Concept (POC)</a:t>
            </a:r>
          </a:p>
          <a:p>
            <a:pPr lvl="1"/>
            <a:r>
              <a:rPr lang="en-US" sz="180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Dataset public available at </a:t>
            </a:r>
            <a:r>
              <a:rPr lang="en-US" sz="2000" dirty="0">
                <a:cs typeface="Arial"/>
                <a:hlinkClick r:id="rId4"/>
              </a:rPr>
              <a:t>https://doi.org/10.7302/Z26W980B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cs typeface="Arial"/>
              </a:rPr>
              <a:t> (Algorithm details) Technical report available at </a:t>
            </a:r>
            <a:r>
              <a:rPr lang="en-US" sz="2000" dirty="0">
                <a:hlinkClick r:id="rId5"/>
              </a:rPr>
              <a:t>http://dx.doi.org/10.3998/2027.42/136659</a:t>
            </a:r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51501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11152458" cy="3988420"/>
          </a:xfrm>
        </p:spPr>
        <p:txBody>
          <a:bodyPr>
            <a:normAutofit/>
          </a:bodyPr>
          <a:lstStyle/>
          <a:p>
            <a:r>
              <a:rPr lang="en-US" sz="2200" dirty="0">
                <a:cs typeface="Arial"/>
              </a:rPr>
              <a:t>More robust semantic representation</a:t>
            </a:r>
          </a:p>
          <a:p>
            <a:r>
              <a:rPr lang="en-US" sz="2200" dirty="0">
                <a:cs typeface="Arial"/>
              </a:rPr>
              <a:t>Explore Lexical Chains/Semantic features</a:t>
            </a:r>
          </a:p>
          <a:p>
            <a:pPr lvl="1"/>
            <a:r>
              <a:rPr lang="en-US" sz="2000">
                <a:cs typeface="Arial"/>
              </a:rPr>
              <a:t> Effects </a:t>
            </a:r>
            <a:r>
              <a:rPr lang="en-US" sz="2000" dirty="0">
                <a:cs typeface="Arial"/>
              </a:rPr>
              <a:t>of different WSD algorithms in the BSD algorithm</a:t>
            </a:r>
          </a:p>
          <a:p>
            <a:pPr lvl="1"/>
            <a:r>
              <a:rPr lang="en-US" sz="2000" dirty="0">
                <a:cs typeface="Arial"/>
              </a:rPr>
              <a:t> Wu &amp; Palmer, Leacock, Lin, Tversky, Zhou, Leacock &amp; Chodorow, Resnik, Li, </a:t>
            </a:r>
            <a:r>
              <a:rPr lang="en-US" sz="2000" dirty="0" err="1">
                <a:cs typeface="Arial"/>
              </a:rPr>
              <a:t>Agirre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etc</a:t>
            </a:r>
            <a:endParaRPr lang="en-US" sz="2000" dirty="0">
              <a:cs typeface="Arial"/>
            </a:endParaRPr>
          </a:p>
          <a:p>
            <a:r>
              <a:rPr lang="en-US" sz="2200" dirty="0">
                <a:cs typeface="Arial"/>
              </a:rPr>
              <a:t>Incorporate word embedding techniques in our approaches</a:t>
            </a:r>
          </a:p>
          <a:p>
            <a:r>
              <a:rPr lang="en-US" sz="2200" dirty="0">
                <a:cs typeface="Arial"/>
              </a:rPr>
              <a:t>Apply proposed techniques in other areas, such as Scientific Paper Mining and Recommendation</a:t>
            </a:r>
          </a:p>
          <a:p>
            <a:pPr lvl="1"/>
            <a:r>
              <a:rPr lang="en-US" sz="21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Use semantic features to mine, relate and suggest scientific papers based on their semantic content</a:t>
            </a:r>
            <a:endParaRPr lang="en-US" sz="18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69669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File:Thank-you-word-cl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42" y="1576341"/>
            <a:ext cx="9528038" cy="51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2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11152458" cy="398842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cs typeface="Arial"/>
              </a:rPr>
              <a:t>​Personal Website: </a:t>
            </a:r>
            <a:r>
              <a:rPr lang="en-US" sz="2000" dirty="0">
                <a:cs typeface="Arial"/>
                <a:hlinkClick r:id="rId4"/>
              </a:rPr>
              <a:t>https://ruasterry.wordpress.com/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Research Gate: </a:t>
            </a:r>
            <a:r>
              <a:rPr lang="en-US" sz="2000" dirty="0">
                <a:cs typeface="Arial"/>
                <a:hlinkClick r:id="rId5"/>
              </a:rPr>
              <a:t>https://www.researchgate.net/profile/Terry_Ruas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 err="1">
                <a:cs typeface="Arial"/>
              </a:rPr>
              <a:t>Linkedin</a:t>
            </a:r>
            <a:r>
              <a:rPr lang="en-US" sz="2000" dirty="0">
                <a:cs typeface="Arial"/>
              </a:rPr>
              <a:t>: </a:t>
            </a:r>
            <a:r>
              <a:rPr lang="en-US" sz="2000" dirty="0">
                <a:cs typeface="Arial"/>
                <a:hlinkClick r:id="rId6"/>
              </a:rPr>
              <a:t>https://www.linkedin.com/in/terryruas/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Lattes: </a:t>
            </a:r>
            <a:r>
              <a:rPr lang="en-US" sz="2000" dirty="0">
                <a:cs typeface="Arial"/>
                <a:hlinkClick r:id="rId7"/>
              </a:rPr>
              <a:t>http://lattes.cnpq.br/5778464496028105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Email: </a:t>
            </a:r>
            <a:r>
              <a:rPr lang="en-US" sz="2000" dirty="0">
                <a:cs typeface="Arial"/>
                <a:hlinkClick r:id="rId8"/>
              </a:rPr>
              <a:t>truas@umich.edu</a:t>
            </a:r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Personal Website: </a:t>
            </a:r>
            <a:r>
              <a:rPr lang="en-US" sz="2000" dirty="0">
                <a:cs typeface="Arial"/>
                <a:hlinkClick r:id="rId9"/>
              </a:rPr>
              <a:t>https://wgrosky.wixsite.com/mysite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Research Gate: </a:t>
            </a:r>
            <a:r>
              <a:rPr lang="en-US" sz="2000" dirty="0">
                <a:cs typeface="Arial"/>
                <a:hlinkClick r:id="rId10"/>
              </a:rPr>
              <a:t>https://www.researchgate.net/profile/William_Grosky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 err="1">
                <a:cs typeface="Arial"/>
              </a:rPr>
              <a:t>Linkedin</a:t>
            </a:r>
            <a:r>
              <a:rPr lang="en-US" sz="2000" dirty="0">
                <a:cs typeface="Arial"/>
              </a:rPr>
              <a:t>: </a:t>
            </a:r>
            <a:r>
              <a:rPr lang="en-US" sz="2000" dirty="0">
                <a:cs typeface="Arial"/>
                <a:hlinkClick r:id="rId11"/>
              </a:rPr>
              <a:t>https://www.linkedin.com/in/william-grosky-6aba6a/</a:t>
            </a:r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Email: </a:t>
            </a:r>
            <a:r>
              <a:rPr lang="en-US" sz="2000" dirty="0">
                <a:cs typeface="Arial"/>
                <a:hlinkClick r:id="rId12"/>
              </a:rPr>
              <a:t>wgrosky@umich.edu</a:t>
            </a:r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35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87319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Data">
            <a:extLst>
              <a:ext uri="{FF2B5EF4-FFF2-40B4-BE49-F238E27FC236}">
                <a16:creationId xmlns:a16="http://schemas.microsoft.com/office/drawing/2014/main" id="{13E28E7A-22C4-4EC3-8C4C-37E8E772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41" y="1872999"/>
            <a:ext cx="4963678" cy="40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7" y="2230183"/>
            <a:ext cx="7310502" cy="4126174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Software Engineering</a:t>
            </a:r>
          </a:p>
          <a:p>
            <a:pPr lvl="1"/>
            <a:r>
              <a:rPr lang="en-US" sz="177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Bug report, code analysis, documentation analysis</a:t>
            </a:r>
          </a:p>
          <a:p>
            <a:r>
              <a:rPr lang="en-US" sz="2000" dirty="0">
                <a:cs typeface="Arial"/>
              </a:rPr>
              <a:t>Human Computer Interaction</a:t>
            </a:r>
          </a:p>
          <a:p>
            <a:pPr lvl="1"/>
            <a:r>
              <a:rPr lang="en-US" sz="177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What my user wants/means?</a:t>
            </a:r>
            <a:endParaRPr lang="en-US" sz="1775" dirty="0">
              <a:cs typeface="Arial"/>
            </a:endParaRPr>
          </a:p>
          <a:p>
            <a:r>
              <a:rPr lang="en-US" sz="2000" dirty="0">
                <a:cs typeface="Arial"/>
              </a:rPr>
              <a:t>Human Behavior</a:t>
            </a:r>
          </a:p>
          <a:p>
            <a:pPr lvl="1"/>
            <a:r>
              <a:rPr lang="en-US" sz="177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What I say is what I mean? What I mean is what I say?</a:t>
            </a:r>
          </a:p>
          <a:p>
            <a:r>
              <a:rPr lang="en-US" sz="2000" dirty="0">
                <a:cs typeface="Arial"/>
              </a:rPr>
              <a:t>Data Science</a:t>
            </a:r>
          </a:p>
          <a:p>
            <a:pPr lvl="1"/>
            <a:r>
              <a:rPr lang="en-US" sz="1800" dirty="0">
                <a:cs typeface="Arial"/>
              </a:rPr>
              <a:t> How can I relate documents based on their semantic value?</a:t>
            </a:r>
          </a:p>
          <a:p>
            <a:pPr lvl="1"/>
            <a:r>
              <a:rPr lang="en-US" sz="1800" dirty="0">
                <a:cs typeface="Arial"/>
              </a:rPr>
              <a:t> Can I use semantic features to mine features from my data?</a:t>
            </a:r>
          </a:p>
          <a:p>
            <a:r>
              <a:rPr lang="en-US" sz="2000" dirty="0">
                <a:cs typeface="Arial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sz="2400" b="1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7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EMANTICS">
            <a:extLst>
              <a:ext uri="{FF2B5EF4-FFF2-40B4-BE49-F238E27FC236}">
                <a16:creationId xmlns:a16="http://schemas.microsoft.com/office/drawing/2014/main" id="{66DF97AC-4E52-48C1-851D-D59A5E30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25" y="2377440"/>
            <a:ext cx="4641011" cy="34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230183"/>
            <a:ext cx="6214698" cy="3500057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How to transpose semantics into a machine?</a:t>
            </a:r>
          </a:p>
          <a:p>
            <a:r>
              <a:rPr lang="en-US" sz="2000" dirty="0">
                <a:cs typeface="Arial"/>
              </a:rPr>
              <a:t>Is it possible to extract semantic structures of a document?</a:t>
            </a:r>
          </a:p>
          <a:p>
            <a:r>
              <a:rPr lang="en-US" sz="2000" dirty="0">
                <a:cs typeface="Arial"/>
              </a:rPr>
              <a:t>How to group similar documents by their meaning and not only by matching words?</a:t>
            </a:r>
          </a:p>
          <a:p>
            <a:r>
              <a:rPr lang="en-US" sz="2000" dirty="0">
                <a:cs typeface="Arial"/>
              </a:rPr>
              <a:t>Documents from the same topic present similar semantic distribution?</a:t>
            </a:r>
          </a:p>
          <a:p>
            <a:r>
              <a:rPr lang="en-US" sz="2000" dirty="0">
                <a:cs typeface="Arial"/>
              </a:rPr>
              <a:t>Can we use semantic representation for document retrieval/recommendation?</a:t>
            </a:r>
          </a:p>
          <a:p>
            <a:r>
              <a:rPr lang="en-US" sz="2000" dirty="0">
                <a:cs typeface="Arial"/>
              </a:rPr>
              <a:t>How well it performs against traditional approaches?</a:t>
            </a:r>
          </a:p>
          <a:p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17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Problems/Challenges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B20B4-999A-4B92-AD41-9324E7C3F152}"/>
              </a:ext>
            </a:extLst>
          </p:cNvPr>
          <p:cNvSpPr txBox="1">
            <a:spLocks/>
          </p:cNvSpPr>
          <p:nvPr/>
        </p:nvSpPr>
        <p:spPr>
          <a:xfrm>
            <a:off x="437317" y="5707949"/>
            <a:ext cx="6207323" cy="43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/>
              </a:rPr>
              <a:t>The key point here is</a:t>
            </a:r>
            <a:r>
              <a:rPr lang="en-US" sz="2000">
                <a:cs typeface="Arial"/>
              </a:rPr>
              <a:t>, semantics </a:t>
            </a:r>
            <a:r>
              <a:rPr lang="en-US" sz="2000" dirty="0">
                <a:cs typeface="Arial"/>
              </a:rPr>
              <a:t>is </a:t>
            </a:r>
            <a:r>
              <a:rPr lang="en-US" sz="2000" b="1" dirty="0">
                <a:cs typeface="Arial"/>
              </a:rPr>
              <a:t>not</a:t>
            </a:r>
            <a:r>
              <a:rPr lang="en-US" sz="2000" dirty="0">
                <a:cs typeface="Arial"/>
              </a:rPr>
              <a:t> so trivial…</a:t>
            </a:r>
          </a:p>
        </p:txBody>
      </p:sp>
    </p:spTree>
    <p:extLst>
      <p:ext uri="{BB962C8B-B14F-4D97-AF65-F5344CB8AC3E}">
        <p14:creationId xmlns:p14="http://schemas.microsoft.com/office/powerpoint/2010/main" val="6260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90" y="1637957"/>
            <a:ext cx="5001322" cy="5001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2703" y="6468193"/>
            <a:ext cx="424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800" kern="0" dirty="0">
                <a:solidFill>
                  <a:sysClr val="windowText" lastClr="000000"/>
                </a:solidFill>
              </a:rPr>
              <a:t>https://www.boundless.com/psychology/textbooks/boundless-psychology-textbook/language-10/introduction-to-language-60/the-structure-of-language-234-12769/</a:t>
            </a:r>
          </a:p>
        </p:txBody>
      </p:sp>
      <p:sp>
        <p:nvSpPr>
          <p:cNvPr id="7" name="Line Callout 2 (Accent Bar) 8"/>
          <p:cNvSpPr/>
          <p:nvPr/>
        </p:nvSpPr>
        <p:spPr>
          <a:xfrm>
            <a:off x="7131135" y="3719358"/>
            <a:ext cx="3212930" cy="14291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055"/>
              <a:gd name="adj6" fmla="val -73090"/>
            </a:avLst>
          </a:prstGeom>
          <a:gradFill>
            <a:gsLst>
              <a:gs pos="50000">
                <a:srgbClr val="D1E0F2"/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Bag of words, count, statistical analysis, probabilistic inference, rule based system, annotated corpus/POS</a:t>
            </a:r>
          </a:p>
        </p:txBody>
      </p:sp>
      <p:sp>
        <p:nvSpPr>
          <p:cNvPr id="8" name="Line Callout 2 (Accent Bar) 9"/>
          <p:cNvSpPr/>
          <p:nvPr/>
        </p:nvSpPr>
        <p:spPr>
          <a:xfrm>
            <a:off x="7131135" y="1960917"/>
            <a:ext cx="3212930" cy="115869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1928"/>
              <a:gd name="adj6" fmla="val -65863"/>
            </a:avLst>
          </a:prstGeom>
          <a:gradFill>
            <a:gsLst>
              <a:gs pos="75000">
                <a:srgbClr val="CCDDF2"/>
              </a:gs>
              <a:gs pos="50000">
                <a:srgbClr val="D1E0F2"/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</a:rPr>
              <a:t>Markup language, lexical chains, topic modeling, semantic analysis, word2vec </a:t>
            </a:r>
          </a:p>
        </p:txBody>
      </p:sp>
    </p:spTree>
    <p:extLst>
      <p:ext uri="{BB962C8B-B14F-4D97-AF65-F5344CB8AC3E}">
        <p14:creationId xmlns:p14="http://schemas.microsoft.com/office/powerpoint/2010/main" val="5005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2" y="2354902"/>
            <a:ext cx="10759168" cy="3738981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"/>
              </a:rPr>
              <a:t>Develop an alternative semantic text document representation (semantic features) that can be used for document retrieval and clustering</a:t>
            </a:r>
          </a:p>
          <a:p>
            <a:pPr lvl="1"/>
            <a:r>
              <a:rPr lang="en-US" sz="2175" dirty="0">
                <a:cs typeface="Arial"/>
              </a:rPr>
              <a:t> A multilevel flexible chain representation of the extracted semantic values, which is used to construct a fixed segmentation of these chains and constituent words in the text (</a:t>
            </a:r>
            <a:r>
              <a:rPr lang="en-US" sz="2175" i="1" dirty="0">
                <a:cs typeface="Arial"/>
              </a:rPr>
              <a:t>Flexible to Fixed Lexical Chains – F2F</a:t>
            </a:r>
            <a:r>
              <a:rPr lang="en-US" sz="2175" dirty="0">
                <a:cs typeface="Arial"/>
              </a:rPr>
              <a:t>)</a:t>
            </a:r>
          </a:p>
          <a:p>
            <a:pPr lvl="1"/>
            <a:r>
              <a:rPr lang="en-US" sz="2175" dirty="0">
                <a:cs typeface="Arial"/>
              </a:rPr>
              <a:t> A  fixed lexical chain obtained directly from the initial semantic representation from a document (</a:t>
            </a:r>
            <a:r>
              <a:rPr lang="en-US" sz="2175" i="1" dirty="0">
                <a:cs typeface="Arial"/>
              </a:rPr>
              <a:t>Fixed Lexical Chains - FXLC</a:t>
            </a:r>
            <a:r>
              <a:rPr lang="en-US" sz="2175" dirty="0"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15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F856BA-2345-4515-88EE-2EDCD62CA8F2}"/>
              </a:ext>
            </a:extLst>
          </p:cNvPr>
          <p:cNvSpPr/>
          <p:nvPr/>
        </p:nvSpPr>
        <p:spPr>
          <a:xfrm>
            <a:off x="735208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1976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25DDF2-8CFF-4B7F-AA12-108B93616E44}"/>
              </a:ext>
            </a:extLst>
          </p:cNvPr>
          <p:cNvCxnSpPr>
            <a:cxnSpLocks/>
            <a:stCxn id="14" idx="2"/>
            <a:endCxn id="6" idx="6"/>
          </p:cNvCxnSpPr>
          <p:nvPr/>
        </p:nvCxnSpPr>
        <p:spPr>
          <a:xfrm flipH="1">
            <a:off x="1599722" y="3987641"/>
            <a:ext cx="382325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47D263-8803-4373-A8A2-B0DC27C0C5CB}"/>
              </a:ext>
            </a:extLst>
          </p:cNvPr>
          <p:cNvCxnSpPr>
            <a:cxnSpLocks/>
            <a:stCxn id="15" idx="2"/>
            <a:endCxn id="14" idx="6"/>
          </p:cNvCxnSpPr>
          <p:nvPr/>
        </p:nvCxnSpPr>
        <p:spPr>
          <a:xfrm flipH="1">
            <a:off x="2846561" y="3983248"/>
            <a:ext cx="382325" cy="439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5E5DF6-4D9C-4393-904A-167F85F2BC47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4093400" y="3983247"/>
            <a:ext cx="382325" cy="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ADFF4F-E84C-4E78-871B-CF4A1C0595DF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 flipV="1">
            <a:off x="5340239" y="3983247"/>
            <a:ext cx="382325" cy="439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EDBB2A-4D2D-408E-856C-8AA67D9E6288}"/>
              </a:ext>
            </a:extLst>
          </p:cNvPr>
          <p:cNvCxnSpPr>
            <a:cxnSpLocks/>
            <a:stCxn id="18" idx="2"/>
            <a:endCxn id="17" idx="6"/>
          </p:cNvCxnSpPr>
          <p:nvPr/>
        </p:nvCxnSpPr>
        <p:spPr>
          <a:xfrm flipH="1">
            <a:off x="6587078" y="3987641"/>
            <a:ext cx="382325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DED8D9-351B-411A-B755-00521F58AC0F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7833917" y="3983246"/>
            <a:ext cx="382325" cy="439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A9FABC-419A-4D74-829B-8E7A55F97174}"/>
              </a:ext>
            </a:extLst>
          </p:cNvPr>
          <p:cNvCxnSpPr>
            <a:cxnSpLocks/>
            <a:stCxn id="20" idx="2"/>
            <a:endCxn id="19" idx="6"/>
          </p:cNvCxnSpPr>
          <p:nvPr/>
        </p:nvCxnSpPr>
        <p:spPr>
          <a:xfrm flipH="1" flipV="1">
            <a:off x="9080756" y="3983246"/>
            <a:ext cx="386308" cy="439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80B6886-4A5C-4F76-A2F2-145E1EEE0C78}"/>
              </a:ext>
            </a:extLst>
          </p:cNvPr>
          <p:cNvSpPr/>
          <p:nvPr/>
        </p:nvSpPr>
        <p:spPr>
          <a:xfrm>
            <a:off x="1982047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1991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5358F5-2C06-417D-8C84-7C45BAB07DF6}"/>
              </a:ext>
            </a:extLst>
          </p:cNvPr>
          <p:cNvSpPr/>
          <p:nvPr/>
        </p:nvSpPr>
        <p:spPr>
          <a:xfrm>
            <a:off x="3228886" y="3584381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1997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9B6149-6385-4463-B192-D3454A00EDDE}"/>
              </a:ext>
            </a:extLst>
          </p:cNvPr>
          <p:cNvSpPr/>
          <p:nvPr/>
        </p:nvSpPr>
        <p:spPr>
          <a:xfrm>
            <a:off x="4475725" y="3584380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2000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89CD2D-5164-41E5-A45B-FDE5878CED42}"/>
              </a:ext>
            </a:extLst>
          </p:cNvPr>
          <p:cNvSpPr/>
          <p:nvPr/>
        </p:nvSpPr>
        <p:spPr>
          <a:xfrm>
            <a:off x="5722564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2005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295303-36A1-450F-866E-BF090A02A2C9}"/>
              </a:ext>
            </a:extLst>
          </p:cNvPr>
          <p:cNvSpPr/>
          <p:nvPr/>
        </p:nvSpPr>
        <p:spPr>
          <a:xfrm>
            <a:off x="6969403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2009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C59A18-FA22-4D15-A48A-0CE2D25734A1}"/>
              </a:ext>
            </a:extLst>
          </p:cNvPr>
          <p:cNvSpPr/>
          <p:nvPr/>
        </p:nvSpPr>
        <p:spPr>
          <a:xfrm>
            <a:off x="8216242" y="3584379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2013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D532ED-8460-491F-B40A-62DD70CE5424}"/>
              </a:ext>
            </a:extLst>
          </p:cNvPr>
          <p:cNvSpPr/>
          <p:nvPr/>
        </p:nvSpPr>
        <p:spPr>
          <a:xfrm>
            <a:off x="9467064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AD50AE-B4CD-4020-963C-DC0528374622}"/>
              </a:ext>
            </a:extLst>
          </p:cNvPr>
          <p:cNvSpPr/>
          <p:nvPr/>
        </p:nvSpPr>
        <p:spPr>
          <a:xfrm>
            <a:off x="10717886" y="3588774"/>
            <a:ext cx="864514" cy="797733"/>
          </a:xfrm>
          <a:prstGeom prst="ellipse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2017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693953-7117-4FF2-92E2-4185FE8BBC38}"/>
              </a:ext>
            </a:extLst>
          </p:cNvPr>
          <p:cNvCxnSpPr>
            <a:cxnSpLocks/>
            <a:stCxn id="21" idx="2"/>
            <a:endCxn id="20" idx="6"/>
          </p:cNvCxnSpPr>
          <p:nvPr/>
        </p:nvCxnSpPr>
        <p:spPr>
          <a:xfrm flipH="1">
            <a:off x="10331578" y="3987641"/>
            <a:ext cx="38630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llout: Double Bent Line with Border and Accent Bar 22">
            <a:extLst>
              <a:ext uri="{FF2B5EF4-FFF2-40B4-BE49-F238E27FC236}">
                <a16:creationId xmlns:a16="http://schemas.microsoft.com/office/drawing/2014/main" id="{D4AAD9B0-FFA3-43FC-8074-368C65F7F930}"/>
              </a:ext>
            </a:extLst>
          </p:cNvPr>
          <p:cNvSpPr/>
          <p:nvPr/>
        </p:nvSpPr>
        <p:spPr>
          <a:xfrm>
            <a:off x="570271" y="4955478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-70153"/>
              <a:gd name="adj6" fmla="val -23379"/>
              <a:gd name="adj7" fmla="val -147089"/>
              <a:gd name="adj8" fmla="val 19104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Halliday and Hassan</a:t>
            </a:r>
          </a:p>
        </p:txBody>
      </p:sp>
      <p:sp>
        <p:nvSpPr>
          <p:cNvPr id="24" name="Callout: Double Bent Line with Border and Accent Bar 23">
            <a:extLst>
              <a:ext uri="{FF2B5EF4-FFF2-40B4-BE49-F238E27FC236}">
                <a16:creationId xmlns:a16="http://schemas.microsoft.com/office/drawing/2014/main" id="{D587B99F-2491-4E5A-9625-8B87D3E5E257}"/>
              </a:ext>
            </a:extLst>
          </p:cNvPr>
          <p:cNvSpPr/>
          <p:nvPr/>
        </p:nvSpPr>
        <p:spPr>
          <a:xfrm>
            <a:off x="1863697" y="2548726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14067"/>
              <a:gd name="adj6" fmla="val -22487"/>
              <a:gd name="adj7" fmla="val 207315"/>
              <a:gd name="adj8" fmla="val 20890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Morris and Hirst</a:t>
            </a:r>
          </a:p>
        </p:txBody>
      </p:sp>
      <p:sp>
        <p:nvSpPr>
          <p:cNvPr id="25" name="Callout: Double Bent Line with Border and Accent Bar 24">
            <a:extLst>
              <a:ext uri="{FF2B5EF4-FFF2-40B4-BE49-F238E27FC236}">
                <a16:creationId xmlns:a16="http://schemas.microsoft.com/office/drawing/2014/main" id="{489803C1-0860-4E9A-8E80-49DED6D9918B}"/>
              </a:ext>
            </a:extLst>
          </p:cNvPr>
          <p:cNvSpPr/>
          <p:nvPr/>
        </p:nvSpPr>
        <p:spPr>
          <a:xfrm>
            <a:off x="2846561" y="4792433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-35063"/>
              <a:gd name="adj6" fmla="val -23379"/>
              <a:gd name="adj7" fmla="val -123886"/>
              <a:gd name="adj8" fmla="val 36359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Barzilay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dirty="0" err="1">
                <a:solidFill>
                  <a:schemeClr val="tx1"/>
                </a:solidFill>
              </a:rPr>
              <a:t>Elhadad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Callout: Double Bent Line with Border and Accent Bar 25">
            <a:extLst>
              <a:ext uri="{FF2B5EF4-FFF2-40B4-BE49-F238E27FC236}">
                <a16:creationId xmlns:a16="http://schemas.microsoft.com/office/drawing/2014/main" id="{21C6DCEC-B853-462D-93AC-90840A7252CE}"/>
              </a:ext>
            </a:extLst>
          </p:cNvPr>
          <p:cNvSpPr/>
          <p:nvPr/>
        </p:nvSpPr>
        <p:spPr>
          <a:xfrm>
            <a:off x="4093400" y="2544332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03541"/>
              <a:gd name="adj6" fmla="val -22486"/>
              <a:gd name="adj7" fmla="val 212579"/>
              <a:gd name="adj8" fmla="val 44104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Silber and McCoy</a:t>
            </a:r>
          </a:p>
        </p:txBody>
      </p:sp>
      <p:sp>
        <p:nvSpPr>
          <p:cNvPr id="27" name="Callout: Double Bent Line with Border and Accent Bar 26">
            <a:extLst>
              <a:ext uri="{FF2B5EF4-FFF2-40B4-BE49-F238E27FC236}">
                <a16:creationId xmlns:a16="http://schemas.microsoft.com/office/drawing/2014/main" id="{B00E6446-34A1-4E21-95BA-9D91E2C6CF62}"/>
              </a:ext>
            </a:extLst>
          </p:cNvPr>
          <p:cNvSpPr/>
          <p:nvPr/>
        </p:nvSpPr>
        <p:spPr>
          <a:xfrm>
            <a:off x="5763027" y="1750993"/>
            <a:ext cx="1807812" cy="79773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05295"/>
              <a:gd name="adj6" fmla="val -22486"/>
              <a:gd name="adj7" fmla="val 275869"/>
              <a:gd name="adj8" fmla="val -1988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Sedding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dirty="0" err="1">
                <a:solidFill>
                  <a:schemeClr val="tx1"/>
                </a:solidFill>
              </a:rPr>
              <a:t>Kazakov</a:t>
            </a:r>
            <a:r>
              <a:rPr lang="en-US" sz="1400" dirty="0">
                <a:solidFill>
                  <a:schemeClr val="tx1"/>
                </a:solidFill>
              </a:rPr>
              <a:t>, 2001; </a:t>
            </a:r>
            <a:r>
              <a:rPr lang="en-US" sz="1400" dirty="0" err="1">
                <a:solidFill>
                  <a:schemeClr val="tx1"/>
                </a:solidFill>
              </a:rPr>
              <a:t>Budanitsky</a:t>
            </a:r>
            <a:r>
              <a:rPr lang="en-US" sz="1400" dirty="0">
                <a:solidFill>
                  <a:schemeClr val="tx1"/>
                </a:solidFill>
              </a:rPr>
              <a:t> and Hirst, 2001, 2006</a:t>
            </a:r>
          </a:p>
        </p:txBody>
      </p:sp>
      <p:sp>
        <p:nvSpPr>
          <p:cNvPr id="28" name="Callout: Double Bent Line with Border and Accent Bar 27">
            <a:extLst>
              <a:ext uri="{FF2B5EF4-FFF2-40B4-BE49-F238E27FC236}">
                <a16:creationId xmlns:a16="http://schemas.microsoft.com/office/drawing/2014/main" id="{85184983-DB40-41F1-9353-579019217DF0}"/>
              </a:ext>
            </a:extLst>
          </p:cNvPr>
          <p:cNvSpPr/>
          <p:nvPr/>
        </p:nvSpPr>
        <p:spPr>
          <a:xfrm>
            <a:off x="5340239" y="5673385"/>
            <a:ext cx="1465180" cy="56480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5756"/>
              <a:gd name="adj5" fmla="val -16563"/>
              <a:gd name="adj6" fmla="val -15775"/>
              <a:gd name="adj7" fmla="val -295443"/>
              <a:gd name="adj8" fmla="val 7754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Moldovan and </a:t>
            </a:r>
            <a:r>
              <a:rPr lang="en-US" sz="1400" dirty="0" err="1">
                <a:solidFill>
                  <a:schemeClr val="tx1"/>
                </a:solidFill>
              </a:rPr>
              <a:t>Novischi</a:t>
            </a:r>
            <a:r>
              <a:rPr lang="en-US" sz="1400" dirty="0">
                <a:solidFill>
                  <a:schemeClr val="tx1"/>
                </a:solidFill>
              </a:rPr>
              <a:t>, 2002</a:t>
            </a:r>
          </a:p>
        </p:txBody>
      </p:sp>
      <p:sp>
        <p:nvSpPr>
          <p:cNvPr id="29" name="Callout: Double Bent Line with Border and Accent Bar 28">
            <a:extLst>
              <a:ext uri="{FF2B5EF4-FFF2-40B4-BE49-F238E27FC236}">
                <a16:creationId xmlns:a16="http://schemas.microsoft.com/office/drawing/2014/main" id="{11F828A2-9A99-4246-9CA6-477497D627E3}"/>
              </a:ext>
            </a:extLst>
          </p:cNvPr>
          <p:cNvSpPr/>
          <p:nvPr/>
        </p:nvSpPr>
        <p:spPr>
          <a:xfrm>
            <a:off x="6088248" y="2803541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03541"/>
              <a:gd name="adj6" fmla="val -22486"/>
              <a:gd name="adj7" fmla="val 204772"/>
              <a:gd name="adj8" fmla="val -49099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Hotho</a:t>
            </a:r>
            <a:r>
              <a:rPr lang="en-US" sz="1400" dirty="0">
                <a:solidFill>
                  <a:schemeClr val="tx1"/>
                </a:solidFill>
              </a:rPr>
              <a:t> et. al., 2003</a:t>
            </a:r>
          </a:p>
        </p:txBody>
      </p:sp>
      <p:sp>
        <p:nvSpPr>
          <p:cNvPr id="30" name="Callout: Double Bent Line with Border and Accent Bar 29">
            <a:extLst>
              <a:ext uri="{FF2B5EF4-FFF2-40B4-BE49-F238E27FC236}">
                <a16:creationId xmlns:a16="http://schemas.microsoft.com/office/drawing/2014/main" id="{5F841601-A656-4863-A9BA-F600C054A47F}"/>
              </a:ext>
            </a:extLst>
          </p:cNvPr>
          <p:cNvSpPr/>
          <p:nvPr/>
        </p:nvSpPr>
        <p:spPr>
          <a:xfrm>
            <a:off x="5722564" y="4792433"/>
            <a:ext cx="1082855" cy="56480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5756"/>
              <a:gd name="adj5" fmla="val -16563"/>
              <a:gd name="adj6" fmla="val -15775"/>
              <a:gd name="adj7" fmla="val -137028"/>
              <a:gd name="adj8" fmla="val -6338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Pedersen et. al., 2004</a:t>
            </a:r>
          </a:p>
        </p:txBody>
      </p:sp>
      <p:sp>
        <p:nvSpPr>
          <p:cNvPr id="31" name="Callout: Double Bent Line with Border and Accent Bar 30">
            <a:extLst>
              <a:ext uri="{FF2B5EF4-FFF2-40B4-BE49-F238E27FC236}">
                <a16:creationId xmlns:a16="http://schemas.microsoft.com/office/drawing/2014/main" id="{79BE4F64-EA40-47CD-AB66-32F8E7E743EE}"/>
              </a:ext>
            </a:extLst>
          </p:cNvPr>
          <p:cNvSpPr/>
          <p:nvPr/>
        </p:nvSpPr>
        <p:spPr>
          <a:xfrm>
            <a:off x="7517549" y="2633893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14067"/>
              <a:gd name="adj6" fmla="val -22487"/>
              <a:gd name="adj7" fmla="val 170471"/>
              <a:gd name="adj8" fmla="val -13039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Navigli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Callout: Double Bent Line with Border and Accent Bar 31">
            <a:extLst>
              <a:ext uri="{FF2B5EF4-FFF2-40B4-BE49-F238E27FC236}">
                <a16:creationId xmlns:a16="http://schemas.microsoft.com/office/drawing/2014/main" id="{D26CBB53-4913-4839-B7BF-5464BF70746F}"/>
              </a:ext>
            </a:extLst>
          </p:cNvPr>
          <p:cNvSpPr/>
          <p:nvPr/>
        </p:nvSpPr>
        <p:spPr>
          <a:xfrm>
            <a:off x="7029411" y="4849417"/>
            <a:ext cx="1082855" cy="564804"/>
          </a:xfrm>
          <a:prstGeom prst="accentBorderCallout3">
            <a:avLst>
              <a:gd name="adj1" fmla="val 10046"/>
              <a:gd name="adj2" fmla="val 106982"/>
              <a:gd name="adj3" fmla="val 10046"/>
              <a:gd name="adj4" fmla="val 122259"/>
              <a:gd name="adj5" fmla="val -28749"/>
              <a:gd name="adj6" fmla="val 119516"/>
              <a:gd name="adj7" fmla="val -146908"/>
              <a:gd name="adj8" fmla="val 81328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Guo and Diab, 2011</a:t>
            </a:r>
          </a:p>
        </p:txBody>
      </p:sp>
      <p:sp>
        <p:nvSpPr>
          <p:cNvPr id="33" name="Callout: Double Bent Line with Border and Accent Bar 32">
            <a:extLst>
              <a:ext uri="{FF2B5EF4-FFF2-40B4-BE49-F238E27FC236}">
                <a16:creationId xmlns:a16="http://schemas.microsoft.com/office/drawing/2014/main" id="{992DCC30-1BBA-4CFB-9F0D-9216657A984E}"/>
              </a:ext>
            </a:extLst>
          </p:cNvPr>
          <p:cNvSpPr/>
          <p:nvPr/>
        </p:nvSpPr>
        <p:spPr>
          <a:xfrm>
            <a:off x="8530149" y="5573466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-38572"/>
              <a:gd name="adj6" fmla="val -1058"/>
              <a:gd name="adj7" fmla="val -224479"/>
              <a:gd name="adj8" fmla="val -1393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Meng et. al.</a:t>
            </a:r>
          </a:p>
        </p:txBody>
      </p:sp>
      <p:sp>
        <p:nvSpPr>
          <p:cNvPr id="34" name="Callout: Double Bent Line with Border and Accent Bar 33">
            <a:extLst>
              <a:ext uri="{FF2B5EF4-FFF2-40B4-BE49-F238E27FC236}">
                <a16:creationId xmlns:a16="http://schemas.microsoft.com/office/drawing/2014/main" id="{BD646105-62A3-4825-9F1A-D883DB69259C}"/>
              </a:ext>
            </a:extLst>
          </p:cNvPr>
          <p:cNvSpPr/>
          <p:nvPr/>
        </p:nvSpPr>
        <p:spPr>
          <a:xfrm>
            <a:off x="9058787" y="2159608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03541"/>
              <a:gd name="adj6" fmla="val -22486"/>
              <a:gd name="adj7" fmla="val 318922"/>
              <a:gd name="adj8" fmla="val 9484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AlAgha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dirty="0" err="1">
                <a:solidFill>
                  <a:schemeClr val="tx1"/>
                </a:solidFill>
              </a:rPr>
              <a:t>Nafee</a:t>
            </a:r>
            <a:r>
              <a:rPr lang="en-US" sz="1400" dirty="0">
                <a:solidFill>
                  <a:schemeClr val="tx1"/>
                </a:solidFill>
              </a:rPr>
              <a:t>, 2014</a:t>
            </a:r>
          </a:p>
        </p:txBody>
      </p:sp>
      <p:sp>
        <p:nvSpPr>
          <p:cNvPr id="35" name="Callout: Double Bent Line with Border and Accent Bar 34">
            <a:extLst>
              <a:ext uri="{FF2B5EF4-FFF2-40B4-BE49-F238E27FC236}">
                <a16:creationId xmlns:a16="http://schemas.microsoft.com/office/drawing/2014/main" id="{B2BE905A-7315-4932-9F9E-827BCF975B92}"/>
              </a:ext>
            </a:extLst>
          </p:cNvPr>
          <p:cNvSpPr/>
          <p:nvPr/>
        </p:nvSpPr>
        <p:spPr>
          <a:xfrm>
            <a:off x="9136019" y="4720546"/>
            <a:ext cx="1335857" cy="657635"/>
          </a:xfrm>
          <a:prstGeom prst="accentBorderCallout3">
            <a:avLst>
              <a:gd name="adj1" fmla="val 18750"/>
              <a:gd name="adj2" fmla="val -8333"/>
              <a:gd name="adj3" fmla="val 16995"/>
              <a:gd name="adj4" fmla="val -26710"/>
              <a:gd name="adj5" fmla="val -17519"/>
              <a:gd name="adj6" fmla="val -26951"/>
              <a:gd name="adj7" fmla="val -92283"/>
              <a:gd name="adj8" fmla="val 28374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Bär</a:t>
            </a:r>
            <a:r>
              <a:rPr lang="en-US" sz="1400" dirty="0">
                <a:solidFill>
                  <a:schemeClr val="tx1"/>
                </a:solidFill>
              </a:rPr>
              <a:t> et. al.;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Wei et. al.; Pradhan et. al.</a:t>
            </a:r>
          </a:p>
        </p:txBody>
      </p:sp>
      <p:sp>
        <p:nvSpPr>
          <p:cNvPr id="36" name="Callout: Double Bent Line with Border and Accent Bar 35">
            <a:extLst>
              <a:ext uri="{FF2B5EF4-FFF2-40B4-BE49-F238E27FC236}">
                <a16:creationId xmlns:a16="http://schemas.microsoft.com/office/drawing/2014/main" id="{D00397B8-608E-4A92-8143-BB06CC0E6D23}"/>
              </a:ext>
            </a:extLst>
          </p:cNvPr>
          <p:cNvSpPr/>
          <p:nvPr/>
        </p:nvSpPr>
        <p:spPr>
          <a:xfrm>
            <a:off x="10558082" y="2639482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103541"/>
              <a:gd name="adj6" fmla="val -22486"/>
              <a:gd name="adj7" fmla="val 238612"/>
              <a:gd name="adj8" fmla="val -197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Tekli,2016</a:t>
            </a:r>
          </a:p>
        </p:txBody>
      </p:sp>
      <p:sp>
        <p:nvSpPr>
          <p:cNvPr id="38" name="Callout: Double Bent Line with Border and Accent Bar 37">
            <a:extLst>
              <a:ext uri="{FF2B5EF4-FFF2-40B4-BE49-F238E27FC236}">
                <a16:creationId xmlns:a16="http://schemas.microsoft.com/office/drawing/2014/main" id="{959E6D0A-DFD5-48C1-859F-52E8A827B0CE}"/>
              </a:ext>
            </a:extLst>
          </p:cNvPr>
          <p:cNvSpPr/>
          <p:nvPr/>
        </p:nvSpPr>
        <p:spPr>
          <a:xfrm>
            <a:off x="10856499" y="5112975"/>
            <a:ext cx="1101213" cy="56041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138"/>
              <a:gd name="adj5" fmla="val -48748"/>
              <a:gd name="adj6" fmla="val -25254"/>
              <a:gd name="adj7" fmla="val -148908"/>
              <a:gd name="adj8" fmla="val 1482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Ruas and </a:t>
            </a:r>
            <a:r>
              <a:rPr lang="en-US" sz="1400" dirty="0" err="1">
                <a:solidFill>
                  <a:schemeClr val="tx1"/>
                </a:solidFill>
              </a:rPr>
              <a:t>Grosky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83131337-E23F-3E4B-9BD5-658EE1FFEFDF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942" y="1630764"/>
            <a:ext cx="117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Similarity/Approaches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C72D6D-F964-4963-A9CC-F86FD565F150}"/>
              </a:ext>
            </a:extLst>
          </p:cNvPr>
          <p:cNvSpPr txBox="1">
            <a:spLocks/>
          </p:cNvSpPr>
          <p:nvPr/>
        </p:nvSpPr>
        <p:spPr>
          <a:xfrm>
            <a:off x="429942" y="2346960"/>
            <a:ext cx="11335338" cy="390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257175" rtl="0" eaLnBrk="1" latinLnBrk="0" hangingPunct="1">
              <a:spcBef>
                <a:spcPct val="20000"/>
              </a:spcBef>
              <a:buFont typeface="Arial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257175" rtl="0" eaLnBrk="1" latinLnBrk="0" hangingPunct="1">
              <a:spcBef>
                <a:spcPct val="20000"/>
              </a:spcBef>
              <a:buFont typeface="Arial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257175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cs typeface="Arial"/>
              </a:rPr>
              <a:t>Statistical Methods</a:t>
            </a:r>
          </a:p>
          <a:p>
            <a:pPr algn="just"/>
            <a:r>
              <a:rPr lang="en-US" sz="2000" dirty="0">
                <a:cs typeface="Arial"/>
              </a:rPr>
              <a:t>Syntax Rules </a:t>
            </a:r>
          </a:p>
          <a:p>
            <a:pPr algn="just"/>
            <a:r>
              <a:rPr lang="en-US" sz="2000" dirty="0">
                <a:cs typeface="Arial"/>
              </a:rPr>
              <a:t>N-gram</a:t>
            </a:r>
          </a:p>
          <a:p>
            <a:pPr algn="just"/>
            <a:r>
              <a:rPr lang="en-US" sz="2000" dirty="0">
                <a:cs typeface="Arial"/>
              </a:rPr>
              <a:t>Bag-Of-Words (BOW)</a:t>
            </a:r>
          </a:p>
          <a:p>
            <a:pPr algn="just"/>
            <a:r>
              <a:rPr lang="en-US" sz="2000" i="1" dirty="0">
                <a:cs typeface="Arial"/>
              </a:rPr>
              <a:t>TF-IDF</a:t>
            </a:r>
            <a:r>
              <a:rPr lang="en-US" sz="2000" dirty="0">
                <a:cs typeface="Arial"/>
              </a:rPr>
              <a:t> </a:t>
            </a:r>
          </a:p>
          <a:p>
            <a:pPr algn="just"/>
            <a:r>
              <a:rPr lang="en-US" sz="2000" dirty="0">
                <a:cs typeface="Arial"/>
              </a:rPr>
              <a:t>Lexical chains</a:t>
            </a:r>
          </a:p>
          <a:p>
            <a:pPr lvl="1" algn="just"/>
            <a:r>
              <a:rPr lang="en-US" sz="1800" dirty="0">
                <a:cs typeface="Arial"/>
              </a:rPr>
              <a:t>Considering the first </a:t>
            </a:r>
            <a:r>
              <a:rPr lang="en-US" sz="1800" dirty="0" err="1">
                <a:cs typeface="Arial"/>
              </a:rPr>
              <a:t>synsets</a:t>
            </a:r>
            <a:r>
              <a:rPr lang="en-US" sz="1800" dirty="0">
                <a:cs typeface="Arial"/>
              </a:rPr>
              <a:t>/hypernym/hyponym and/or glosses</a:t>
            </a:r>
          </a:p>
          <a:p>
            <a:pPr algn="just"/>
            <a:r>
              <a:rPr lang="en-US" sz="2000" dirty="0">
                <a:cs typeface="Arial"/>
              </a:rPr>
              <a:t>Some focus on small texts/sentences and disambiguation of words</a:t>
            </a:r>
          </a:p>
          <a:p>
            <a:pPr algn="just"/>
            <a:r>
              <a:rPr lang="en-US" sz="2000" dirty="0">
                <a:cs typeface="Arial"/>
              </a:rPr>
              <a:t>Word embeddings</a:t>
            </a:r>
          </a:p>
          <a:p>
            <a:pPr algn="just"/>
            <a:r>
              <a:rPr lang="en-US" sz="2000" dirty="0">
                <a:cs typeface="Arial"/>
              </a:rPr>
              <a:t>Query/Corpus expansion</a:t>
            </a:r>
          </a:p>
        </p:txBody>
      </p:sp>
    </p:spTree>
    <p:extLst>
      <p:ext uri="{BB962C8B-B14F-4D97-AF65-F5344CB8AC3E}">
        <p14:creationId xmlns:p14="http://schemas.microsoft.com/office/powerpoint/2010/main" val="281405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10055</TotalTime>
  <Words>2836</Words>
  <Application>Microsoft Office PowerPoint</Application>
  <PresentationFormat>Widescreen</PresentationFormat>
  <Paragraphs>471</Paragraphs>
  <Slides>35</Slides>
  <Notes>32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Mincho</vt:lpstr>
      <vt:lpstr>Arial</vt:lpstr>
      <vt:lpstr>Calibri</vt:lpstr>
      <vt:lpstr>Courier New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Marmarelli, Marissa</dc:creator>
  <cp:lastModifiedBy>Ruas, Terry</cp:lastModifiedBy>
  <cp:revision>447</cp:revision>
  <dcterms:created xsi:type="dcterms:W3CDTF">2014-05-07T16:40:04Z</dcterms:created>
  <dcterms:modified xsi:type="dcterms:W3CDTF">2018-01-09T02:05:36Z</dcterms:modified>
</cp:coreProperties>
</file>