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4" r:id="rId3"/>
    <p:sldId id="289" r:id="rId4"/>
    <p:sldId id="290" r:id="rId5"/>
    <p:sldId id="302" r:id="rId6"/>
    <p:sldId id="291" r:id="rId7"/>
    <p:sldId id="266" r:id="rId8"/>
    <p:sldId id="259" r:id="rId9"/>
    <p:sldId id="268" r:id="rId10"/>
    <p:sldId id="282" r:id="rId11"/>
    <p:sldId id="292" r:id="rId12"/>
    <p:sldId id="286" r:id="rId13"/>
    <p:sldId id="295" r:id="rId14"/>
    <p:sldId id="267" r:id="rId15"/>
    <p:sldId id="287" r:id="rId16"/>
    <p:sldId id="293" r:id="rId17"/>
    <p:sldId id="294" r:id="rId18"/>
    <p:sldId id="297" r:id="rId19"/>
    <p:sldId id="279" r:id="rId20"/>
    <p:sldId id="285" r:id="rId21"/>
    <p:sldId id="277" r:id="rId22"/>
    <p:sldId id="301" r:id="rId23"/>
    <p:sldId id="299" r:id="rId24"/>
    <p:sldId id="298" r:id="rId25"/>
    <p:sldId id="300" r:id="rId26"/>
    <p:sldId id="288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hael Arcan" initials="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2380" autoAdjust="0"/>
  </p:normalViewPr>
  <p:slideViewPr>
    <p:cSldViewPr>
      <p:cViewPr varScale="1">
        <p:scale>
          <a:sx n="56" d="100"/>
          <a:sy n="56" d="100"/>
        </p:scale>
        <p:origin x="157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12" d="100"/>
          <a:sy n="112" d="100"/>
        </p:scale>
        <p:origin x="-41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A65C-F514-E04B-A00D-00855BCE549C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980BC-A08B-7042-9E8A-6AD82636A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23A6A-8E54-D245-B89D-80427EA6A61F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CFB2A-16FC-404C-A508-B634FD64C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dirty="0"/>
              <a:t>email or website, social media</a:t>
            </a:r>
          </a:p>
          <a:p>
            <a:r>
              <a:rPr lang="en-GB" sz="2000" dirty="0"/>
              <a:t>MT solutions will cost </a:t>
            </a:r>
            <a:r>
              <a:rPr lang="en-GB" sz="2000"/>
              <a:t>less than </a:t>
            </a:r>
            <a:r>
              <a:rPr lang="en-GB" sz="2000" dirty="0"/>
              <a:t>traditional human translation. </a:t>
            </a:r>
          </a:p>
          <a:p>
            <a:r>
              <a:rPr lang="en-GB" sz="2000" dirty="0"/>
              <a:t>When your requirements do not call for distribution level quality a heavily </a:t>
            </a:r>
            <a:r>
              <a:rPr lang="en-GB" sz="2000" dirty="0" err="1"/>
              <a:t>machinebased</a:t>
            </a:r>
            <a:r>
              <a:rPr lang="en-GB" sz="2000" dirty="0"/>
              <a:t> solution is faster and significantly less costly. </a:t>
            </a:r>
          </a:p>
          <a:p>
            <a:r>
              <a:rPr lang="en-GB" sz="2000" dirty="0"/>
              <a:t>More and more, companies are </a:t>
            </a:r>
            <a:r>
              <a:rPr lang="en-GB" sz="2000"/>
              <a:t>faced with the </a:t>
            </a:r>
            <a:r>
              <a:rPr lang="en-GB" sz="2000" dirty="0"/>
              <a:t>challenge of producing </a:t>
            </a:r>
            <a:r>
              <a:rPr lang="en-GB" sz="2000" dirty="0" err="1"/>
              <a:t>distributionquality</a:t>
            </a:r>
            <a:r>
              <a:rPr lang="en-GB" sz="2000" dirty="0"/>
              <a:t> translated materials in volumes </a:t>
            </a:r>
            <a:r>
              <a:rPr lang="en-GB" sz="2000"/>
              <a:t>and within timelines that </a:t>
            </a:r>
            <a:r>
              <a:rPr lang="en-GB" sz="2000" dirty="0"/>
              <a:t>do not allow for full human translation.</a:t>
            </a:r>
            <a:endParaRPr lang="en-IE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70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WordNet is a lexical database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English language. It groups English words into sets of synonyms called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synsets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provides short definitions and usage examples, and records a number of relations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these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synonym sets 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their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members.</a:t>
            </a:r>
            <a:endParaRPr lang="en-IE" sz="1200" dirty="0">
              <a:solidFill>
                <a:schemeClr val="dk1"/>
              </a:solidFill>
            </a:endParaRPr>
          </a:p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en-GB" altLang="en-US" sz="1200" dirty="0">
                <a:solidFill>
                  <a:srgbClr val="4BACC6"/>
                </a:solidFill>
                <a:latin typeface="Ubuntu"/>
              </a:rPr>
              <a:t>Word-sense disambiguation</a:t>
            </a:r>
            <a:endParaRPr lang="en-GB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en-GB" altLang="en-US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vessal</a:t>
            </a:r>
            <a:r>
              <a:rPr lang="en-GB" alt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, bank, board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altLang="en-US" sz="1200" dirty="0">
                <a:solidFill>
                  <a:srgbClr val="4BACC6"/>
                </a:solidFill>
                <a:latin typeface="Ubuntu"/>
              </a:rPr>
              <a:t>Document classification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alt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What </a:t>
            </a:r>
            <a:r>
              <a:rPr lang="en-GB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t>is this </a:t>
            </a:r>
            <a:r>
              <a:rPr lang="en-GB" alt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text about? Look for recurring hypernyms</a:t>
            </a:r>
          </a:p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en-GB" altLang="en-US" sz="2000" dirty="0">
                <a:solidFill>
                  <a:srgbClr val="4BACC6"/>
                </a:solidFill>
                <a:latin typeface="Ubuntu"/>
              </a:rPr>
              <a:t>Document retrieval</a:t>
            </a:r>
          </a:p>
          <a:p>
            <a:pPr lvl="1">
              <a:lnSpc>
                <a:spcPct val="90000"/>
              </a:lnSpc>
            </a:pPr>
            <a:r>
              <a:rPr lang="en-GB" altLang="en-US" sz="2200" dirty="0" err="1">
                <a:latin typeface="Ubuntu"/>
              </a:rPr>
              <a:t>eg</a:t>
            </a:r>
            <a:r>
              <a:rPr lang="en-GB" altLang="en-US" sz="2200" dirty="0">
                <a:latin typeface="Ubuntu"/>
              </a:rPr>
              <a:t> looking for texts about sports cars, search for synonyms and hyponyms of sports car</a:t>
            </a:r>
          </a:p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en-GB" altLang="en-US" sz="2000" dirty="0">
                <a:solidFill>
                  <a:srgbClr val="4BACC6"/>
                </a:solidFill>
                <a:latin typeface="Ubuntu"/>
              </a:rPr>
              <a:t>Open-domain Q/A</a:t>
            </a:r>
          </a:p>
          <a:p>
            <a:pPr lvl="1">
              <a:lnSpc>
                <a:spcPct val="90000"/>
              </a:lnSpc>
            </a:pPr>
            <a:r>
              <a:rPr lang="en-GB" altLang="en-US" sz="2200" dirty="0">
                <a:latin typeface="Ubuntu"/>
              </a:rPr>
              <a:t>Searching texts (</a:t>
            </a:r>
            <a:r>
              <a:rPr lang="en-GB" altLang="en-US" sz="2200" dirty="0" err="1">
                <a:latin typeface="Ubuntu"/>
              </a:rPr>
              <a:t>eg</a:t>
            </a:r>
            <a:r>
              <a:rPr lang="en-GB" altLang="en-US" sz="2200" dirty="0">
                <a:latin typeface="Ubuntu"/>
              </a:rPr>
              <a:t> WWW) to answer questions expressed in natural language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4BACC6"/>
                </a:solidFill>
                <a:latin typeface="Ubuntu"/>
              </a:rPr>
              <a:t>Merge approach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200">
                <a:solidFill>
                  <a:srgbClr val="4BACC6"/>
                </a:solidFill>
                <a:latin typeface="Ubuntu"/>
              </a:rPr>
              <a:t>The  </a:t>
            </a:r>
            <a:r>
              <a:rPr lang="en-GB" altLang="en-US" sz="1200" dirty="0">
                <a:solidFill>
                  <a:srgbClr val="4BACC6"/>
                </a:solidFill>
                <a:latin typeface="Ubuntu"/>
              </a:rPr>
              <a:t>synsets  and  relations are built independently </a:t>
            </a:r>
            <a:r>
              <a:rPr lang="en-GB" altLang="en-US" sz="1200">
                <a:solidFill>
                  <a:srgbClr val="4BACC6"/>
                </a:solidFill>
                <a:latin typeface="Ubuntu"/>
              </a:rPr>
              <a:t>and then aligned with </a:t>
            </a:r>
            <a:r>
              <a:rPr lang="en-GB" altLang="en-US" sz="1200" dirty="0">
                <a:solidFill>
                  <a:srgbClr val="4BACC6"/>
                </a:solidFill>
                <a:latin typeface="Ubuntu"/>
              </a:rPr>
              <a:t>WordNet.  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200">
                <a:solidFill>
                  <a:srgbClr val="4BACC6"/>
                </a:solidFill>
                <a:latin typeface="Ubuntu"/>
              </a:rPr>
              <a:t>The </a:t>
            </a:r>
            <a:r>
              <a:rPr lang="en-GB" altLang="en-US" sz="1200" dirty="0">
                <a:solidFill>
                  <a:srgbClr val="4BACC6"/>
                </a:solidFill>
                <a:latin typeface="Ubuntu"/>
              </a:rPr>
              <a:t>drawbacks </a:t>
            </a:r>
            <a:r>
              <a:rPr lang="en-GB" altLang="en-US" sz="1200">
                <a:solidFill>
                  <a:srgbClr val="4BACC6"/>
                </a:solidFill>
                <a:latin typeface="Ubuntu"/>
              </a:rPr>
              <a:t>of the </a:t>
            </a:r>
            <a:r>
              <a:rPr lang="en-GB" altLang="en-US" sz="1200" dirty="0">
                <a:solidFill>
                  <a:srgbClr val="4BACC6"/>
                </a:solidFill>
                <a:latin typeface="Ubuntu"/>
              </a:rPr>
              <a:t>merge approach </a:t>
            </a:r>
            <a:r>
              <a:rPr lang="en-GB" altLang="en-US" sz="1200">
                <a:solidFill>
                  <a:srgbClr val="4BACC6"/>
                </a:solidFill>
                <a:latin typeface="Ubuntu"/>
              </a:rPr>
              <a:t>are that </a:t>
            </a:r>
            <a:r>
              <a:rPr lang="en-GB" altLang="en-US" sz="1200" dirty="0">
                <a:solidFill>
                  <a:srgbClr val="4BACC6"/>
                </a:solidFill>
                <a:latin typeface="Ubuntu"/>
              </a:rPr>
              <a:t>it is time-consuming and requires a  lot  of  manual  effort  to  build.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endParaRPr lang="en-GB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CFB2A-16FC-404C-A508-B634FD64C9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0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 was compiled for eighteen out </a:t>
            </a:r>
            <a:r>
              <a:rPr lang="en-GB"/>
              <a:t>of the </a:t>
            </a:r>
            <a:r>
              <a:rPr lang="en-GB" dirty="0"/>
              <a:t>twenty-two official languages and made publicly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CFB2A-16FC-404C-A508-B634FD64C9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2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MOSES SMT</a:t>
            </a:r>
            <a:endParaRPr lang="en-IE" sz="2000" b="0" strike="noStrike" spc="-1" dirty="0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Ubuntu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3137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Tokens-number of words</a:t>
            </a:r>
          </a:p>
          <a:p>
            <a:r>
              <a:rPr lang="en-GB" dirty="0"/>
              <a:t>Unique words-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CFB2A-16FC-404C-A508-B634FD64C9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Ubuntu Light"/>
              <a:buChar char="•"/>
            </a:pPr>
            <a:r>
              <a:rPr lang="en-IE" sz="1200" dirty="0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rPr>
              <a:t>All words  other  than  the  native  script  of  our  experiment  are  taken  out  on  both  sides. </a:t>
            </a:r>
          </a:p>
          <a:p>
            <a:pPr marL="285840" marR="0" lvl="0" indent="-285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Ubuntu Light"/>
              <a:buChar char="•"/>
            </a:pPr>
            <a:r>
              <a:rPr lang="en-IE" sz="1200" dirty="0">
                <a:solidFill>
                  <a:srgbClr val="595959"/>
                </a:solidFill>
                <a:latin typeface="Ubuntu Light"/>
                <a:ea typeface="Ubuntu Light"/>
                <a:cs typeface="Ubuntu Light"/>
                <a:sym typeface="Ubuntu Light"/>
              </a:rPr>
              <a:t>The sentences are removed from both sides if no native script  words  on target side</a:t>
            </a:r>
          </a:p>
        </p:txBody>
      </p:sp>
    </p:spTree>
    <p:extLst>
      <p:ext uri="{BB962C8B-B14F-4D97-AF65-F5344CB8AC3E}">
        <p14:creationId xmlns:p14="http://schemas.microsoft.com/office/powerpoint/2010/main" val="2171841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/>
              <a:t>why?</a:t>
            </a:r>
          </a:p>
          <a:p>
            <a:pPr lvl="0">
              <a:spcBef>
                <a:spcPts val="0"/>
              </a:spcBef>
              <a:buNone/>
            </a:pPr>
            <a:r>
              <a:rPr lang="en-IE"/>
              <a:t>why manual eval?</a:t>
            </a:r>
          </a:p>
        </p:txBody>
      </p:sp>
    </p:spTree>
    <p:extLst>
      <p:ext uri="{BB962C8B-B14F-4D97-AF65-F5344CB8AC3E}">
        <p14:creationId xmlns:p14="http://schemas.microsoft.com/office/powerpoint/2010/main" val="182100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2519392"/>
            <a:ext cx="8117656" cy="482813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331613"/>
            <a:ext cx="8117656" cy="10287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B0D7E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508500"/>
            <a:ext cx="8064500" cy="360363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6143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5599" y="2032000"/>
            <a:ext cx="8500533" cy="4094164"/>
          </a:xfrm>
        </p:spPr>
        <p:txBody>
          <a:bodyPr numCol="1" spcCol="3600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Ubuntu Light"/>
                <a:cs typeface="Ubuntu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96D2-559E-431C-86ED-AA5476744D43}" type="datetime1">
              <a:rPr lang="en-GB" smtClean="0"/>
              <a:t>08/01/2018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09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spcCol="360000"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043-C928-41D6-BD87-7232322FA0BB}" type="datetime1">
              <a:rPr lang="en-GB" smtClean="0"/>
              <a:t>08/01/2018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53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244"/>
            <a:ext cx="8229600" cy="639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27363" y="-99145"/>
            <a:ext cx="1905000" cy="1295400"/>
          </a:xfrm>
        </p:spPr>
        <p:txBody>
          <a:bodyPr>
            <a:noAutofit/>
          </a:bodyPr>
          <a:lstStyle>
            <a:lvl1pPr marL="0" indent="0" algn="r">
              <a:buNone/>
              <a:defRPr sz="7200">
                <a:solidFill>
                  <a:srgbClr val="B0D7E3"/>
                </a:solidFill>
              </a:defRPr>
            </a:lvl1pPr>
          </a:lstStyle>
          <a:p>
            <a:pPr lvl="0"/>
            <a:r>
              <a:rPr lang="ga-IE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1581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68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599" y="1290638"/>
            <a:ext cx="8500533" cy="6397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599" y="2082800"/>
            <a:ext cx="8500533" cy="408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254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B0C8133-AF5C-49AA-B844-F6668C19F3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16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B6DF725-04D0-4327-9562-4002A3B11FC5}" type="datetime1">
              <a:rPr lang="en-GB" smtClean="0"/>
              <a:t>08/01/2018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73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006B94"/>
          </a:solidFill>
          <a:latin typeface="Ubuntu"/>
          <a:ea typeface="+mj-ea"/>
          <a:cs typeface="Ubuntu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5"/>
          </a:solidFill>
          <a:latin typeface="Ubuntu"/>
          <a:ea typeface="+mn-ea"/>
          <a:cs typeface="Ubuntu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Ubuntu Light"/>
          <a:ea typeface="+mn-ea"/>
          <a:cs typeface="Ubuntu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Ubuntu Light"/>
          <a:ea typeface="+mn-ea"/>
          <a:cs typeface="Ubuntu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Ubuntu Light"/>
          <a:ea typeface="+mn-ea"/>
          <a:cs typeface="Ubuntu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65000"/>
              <a:lumOff val="35000"/>
            </a:schemeClr>
          </a:solidFill>
          <a:latin typeface="Ubuntu Light"/>
          <a:ea typeface="+mn-ea"/>
          <a:cs typeface="Ubuntu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Improving Wordnets for Under-Resourced Languages Using Machine</a:t>
            </a:r>
            <a:br>
              <a:rPr lang="en-GB" dirty="0"/>
            </a:br>
            <a:r>
              <a:rPr lang="en-GB" dirty="0"/>
              <a:t>Translation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2" y="4508500"/>
            <a:ext cx="8116887" cy="6486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IE" sz="2000" dirty="0"/>
              <a:t>Bharathi Raja Chakravarthi, </a:t>
            </a:r>
            <a:r>
              <a:rPr lang="en-GB" sz="2000" dirty="0" err="1"/>
              <a:t>Mihael</a:t>
            </a:r>
            <a:r>
              <a:rPr lang="en-GB" sz="2000" dirty="0"/>
              <a:t> </a:t>
            </a:r>
            <a:r>
              <a:rPr lang="en-GB" sz="2000" dirty="0" err="1"/>
              <a:t>Arčan</a:t>
            </a:r>
            <a:r>
              <a:rPr lang="en-GB" sz="2000" dirty="0"/>
              <a:t> </a:t>
            </a:r>
            <a:r>
              <a:rPr lang="en-IE" sz="2000" dirty="0"/>
              <a:t>and </a:t>
            </a:r>
            <a:r>
              <a:rPr lang="en-GB" sz="2000" dirty="0"/>
              <a:t>John McCrae</a:t>
            </a:r>
          </a:p>
          <a:p>
            <a:pPr algn="ctr"/>
            <a:r>
              <a:rPr lang="en-GB" sz="2000" dirty="0"/>
              <a:t>National University of Ireland, Galway</a:t>
            </a:r>
          </a:p>
          <a:p>
            <a:pPr algn="ctr"/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9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0228-277B-42B6-86A6-04525857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Dravidian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BF89-103F-48FD-8A00-5727363F1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2082800"/>
            <a:ext cx="4360417" cy="4082504"/>
          </a:xfrm>
        </p:spPr>
        <p:txBody>
          <a:bodyPr/>
          <a:lstStyle/>
          <a:p>
            <a:r>
              <a:rPr lang="en-GB" dirty="0"/>
              <a:t>Divided into four groups: (</a:t>
            </a:r>
            <a:r>
              <a:rPr lang="en-GB" dirty="0" err="1"/>
              <a:t>Vikram</a:t>
            </a:r>
            <a:r>
              <a:rPr lang="en-GB" dirty="0"/>
              <a:t> and </a:t>
            </a:r>
            <a:r>
              <a:rPr lang="en-GB" dirty="0" err="1"/>
              <a:t>Urs</a:t>
            </a:r>
            <a:r>
              <a:rPr lang="en-GB" dirty="0"/>
              <a:t>, 2007).</a:t>
            </a:r>
          </a:p>
          <a:p>
            <a:r>
              <a:rPr lang="en-GB" dirty="0"/>
              <a:t>South, South-Central, Central, and North groups. </a:t>
            </a:r>
          </a:p>
          <a:p>
            <a:r>
              <a:rPr lang="en-GB" dirty="0"/>
              <a:t>Morphology is agglutinative and exclusively </a:t>
            </a:r>
            <a:r>
              <a:rPr lang="en-GB" dirty="0" err="1"/>
              <a:t>suffixal</a:t>
            </a:r>
            <a:r>
              <a:rPr lang="en-GB" dirty="0"/>
              <a:t>.</a:t>
            </a:r>
          </a:p>
          <a:p>
            <a:r>
              <a:rPr lang="en-GB" dirty="0"/>
              <a:t>Free word-order languages.</a:t>
            </a:r>
          </a:p>
          <a:p>
            <a:r>
              <a:rPr lang="en-GB" dirty="0"/>
              <a:t>Different scripts</a:t>
            </a:r>
          </a:p>
          <a:p>
            <a:r>
              <a:rPr lang="en-GB" dirty="0"/>
              <a:t>Languages under study: Tamil, Telugu and Kannada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A03E0-C857-43B5-AC43-64406455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026" name="Picture 2" descr="http://www.languagesgulper.com/eng/Dravmap_files/Dravidian%20corregido%20final%20grande.jpg">
            <a:extLst>
              <a:ext uri="{FF2B5EF4-FFF2-40B4-BE49-F238E27FC236}">
                <a16:creationId xmlns:a16="http://schemas.microsoft.com/office/drawing/2014/main" id="{D29BC55F-FD7A-493A-9863-F9F35D43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3927"/>
            <a:ext cx="3897681" cy="465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8DC86C-5DE3-4292-BC8F-2A7AA007A72E}"/>
              </a:ext>
            </a:extLst>
          </p:cNvPr>
          <p:cNvSpPr/>
          <p:nvPr/>
        </p:nvSpPr>
        <p:spPr>
          <a:xfrm>
            <a:off x="5436096" y="3933056"/>
            <a:ext cx="2664296" cy="21602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7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3FD44-2070-460B-BD3B-C3DE6FC41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Methodology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23098-C9A1-433D-99CC-4F3A6503C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53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6FAB-F86F-4A71-87DC-478AB489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Expanding wordnets to new languages with multilingual sense disambiguation (</a:t>
            </a:r>
            <a:r>
              <a:rPr lang="es-ES" b="0" dirty="0"/>
              <a:t>Arcan et al., 2016)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A63A7-47D4-4358-91DE-729D8D56D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WordNet Entry </a:t>
            </a:r>
            <a:r>
              <a:rPr lang="en-GB" b="1" i="1" dirty="0"/>
              <a:t>vessel</a:t>
            </a:r>
            <a:r>
              <a:rPr lang="en-GB" dirty="0"/>
              <a:t>: </a:t>
            </a:r>
          </a:p>
          <a:p>
            <a:r>
              <a:rPr lang="en-GB" dirty="0"/>
              <a:t>S: (n) </a:t>
            </a:r>
            <a:r>
              <a:rPr lang="en-GB" b="1" i="1" dirty="0"/>
              <a:t>vessel</a:t>
            </a:r>
            <a:r>
              <a:rPr lang="en-GB" dirty="0"/>
              <a:t>, vas (a tube in which a body fluid circulates) </a:t>
            </a:r>
          </a:p>
          <a:p>
            <a:endParaRPr lang="en-GB" dirty="0"/>
          </a:p>
          <a:p>
            <a:r>
              <a:rPr lang="en-GB" dirty="0"/>
              <a:t>S: (n) </a:t>
            </a:r>
            <a:r>
              <a:rPr lang="en-GB" b="1" i="1" dirty="0"/>
              <a:t>vessel</a:t>
            </a:r>
            <a:r>
              <a:rPr lang="en-GB" dirty="0"/>
              <a:t>, watercraft (a craft designed for water transportation) </a:t>
            </a:r>
          </a:p>
          <a:p>
            <a:endParaRPr lang="en-GB" dirty="0"/>
          </a:p>
          <a:p>
            <a:r>
              <a:rPr lang="en-GB" dirty="0"/>
              <a:t>S: (n) </a:t>
            </a:r>
            <a:r>
              <a:rPr lang="en-GB" b="1" i="1" dirty="0"/>
              <a:t>vessel </a:t>
            </a:r>
            <a:r>
              <a:rPr lang="en-GB" dirty="0"/>
              <a:t>(an object used as a container (especially for liquids)) 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ADA6C-B376-42D1-A6CF-450D4CB3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E65698-7AC9-489E-86E5-97BA3BE1C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151" y="2060820"/>
            <a:ext cx="722000" cy="115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01B73D-241D-4A45-8CBD-1AA97CD30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3284984"/>
            <a:ext cx="966506" cy="1334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2FA9AD-0022-4BAB-997C-DA9F0219D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444" y="4735238"/>
            <a:ext cx="966506" cy="10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9E06-9AF8-44FD-90ED-3299E0C8D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1061046"/>
            <a:ext cx="8500533" cy="639762"/>
          </a:xfrm>
        </p:spPr>
        <p:txBody>
          <a:bodyPr>
            <a:normAutofit fontScale="90000"/>
          </a:bodyPr>
          <a:lstStyle/>
          <a:p>
            <a:r>
              <a:rPr lang="en-GB" dirty="0"/>
              <a:t>Expanding wordnets to new languages with multilingual sense disambiguation (</a:t>
            </a:r>
            <a:r>
              <a:rPr lang="es-ES" b="0" dirty="0"/>
              <a:t>Arcan et al., 2016)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701A9-FC48-4977-A13B-43B6D66E5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1844824"/>
            <a:ext cx="8500533" cy="4082504"/>
          </a:xfrm>
        </p:spPr>
        <p:txBody>
          <a:bodyPr/>
          <a:lstStyle/>
          <a:p>
            <a:r>
              <a:rPr lang="en-GB" dirty="0"/>
              <a:t>Select the most relevant sentence from a parallel corpus – based on the overlap with existing translation of WordNet in as many pivot languages a possible</a:t>
            </a:r>
          </a:p>
          <a:p>
            <a:r>
              <a:rPr lang="en-GB" b="1" dirty="0"/>
              <a:t>Weed  </a:t>
            </a:r>
          </a:p>
          <a:p>
            <a:pPr lvl="1"/>
            <a:r>
              <a:rPr lang="en-GB" dirty="0"/>
              <a:t>i105476: </a:t>
            </a:r>
            <a:r>
              <a:rPr lang="en-GB" i="1" dirty="0"/>
              <a:t>any plant that crowds out cultivated plants or </a:t>
            </a:r>
          </a:p>
          <a:p>
            <a:pPr lvl="1"/>
            <a:r>
              <a:rPr lang="en-GB" dirty="0"/>
              <a:t>i57595: </a:t>
            </a:r>
            <a:r>
              <a:rPr lang="en-GB" i="1" dirty="0"/>
              <a:t>street names for marijuana </a:t>
            </a: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FFB41-2C23-46CF-AC66-1470501C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1726F-8A75-4680-A63E-39941D97E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5064"/>
            <a:ext cx="6840760" cy="22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3"/>
          <p:cNvSpPr/>
          <p:nvPr/>
        </p:nvSpPr>
        <p:spPr>
          <a:xfrm>
            <a:off x="3132000" y="6356520"/>
            <a:ext cx="2894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672552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1CCCF1F-BC76-4807-A8E8-22BF6B268295}" type="slidenum">
              <a:rPr lang="en-IE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</a:t>
            </a:fld>
            <a:endParaRPr lang="en-IE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60" y="6304002"/>
            <a:ext cx="856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Opus.lingfil.uu.se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CustomShape 1"/>
          <p:cNvSpPr/>
          <p:nvPr/>
        </p:nvSpPr>
        <p:spPr>
          <a:xfrm>
            <a:off x="288000" y="1290600"/>
            <a:ext cx="8499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E" sz="3200" b="1" spc="-1">
                <a:solidFill>
                  <a:srgbClr val="006B94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Methodology</a:t>
            </a:r>
            <a:endParaRPr lang="en-IE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499118"/>
              </p:ext>
            </p:extLst>
          </p:nvPr>
        </p:nvGraphicFramePr>
        <p:xfrm>
          <a:off x="143633" y="2398990"/>
          <a:ext cx="3204231" cy="359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517">
                  <a:extLst>
                    <a:ext uri="{9D8B030D-6E8A-4147-A177-3AD203B41FA5}">
                      <a16:colId xmlns:a16="http://schemas.microsoft.com/office/drawing/2014/main" val="853051728"/>
                    </a:ext>
                  </a:extLst>
                </a:gridCol>
                <a:gridCol w="1572714">
                  <a:extLst>
                    <a:ext uri="{9D8B030D-6E8A-4147-A177-3AD203B41FA5}">
                      <a16:colId xmlns:a16="http://schemas.microsoft.com/office/drawing/2014/main" val="2328818661"/>
                    </a:ext>
                  </a:extLst>
                </a:gridCol>
              </a:tblGrid>
              <a:tr h="4949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What a storm ! </a:t>
                      </a:r>
                      <a:endParaRPr lang="en-GB" sz="9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a-IN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என்ன ஒரு புயல் ! </a:t>
                      </a:r>
                      <a:endParaRPr lang="en-GB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560174"/>
                  </a:ext>
                </a:extLst>
              </a:tr>
              <a:tr h="902517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Anyway , I have what I need . </a:t>
                      </a:r>
                      <a:endParaRPr lang="en-GB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a-IN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எப்படியோ எனக்கு என்ன தேவையோ அது இருக்கு </a:t>
                      </a:r>
                      <a:r>
                        <a:rPr lang="en-GB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n-GB" sz="1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999908"/>
                  </a:ext>
                </a:extLst>
              </a:tr>
              <a:tr h="873404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I don 't want to </a:t>
                      </a:r>
                      <a:r>
                        <a:rPr lang="en-GB" sz="18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go there </a:t>
                      </a:r>
                      <a:r>
                        <a:rPr lang="en-GB" sz="18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anymore . </a:t>
                      </a:r>
                      <a:endParaRPr lang="en-GB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a-IN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எனக்கு அங்கே போகவே பிடிக்கல </a:t>
                      </a:r>
                      <a:endParaRPr lang="en-GB" sz="1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687216"/>
                  </a:ext>
                </a:extLst>
              </a:tr>
              <a:tr h="1135425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One day , a horseman arrived in the city ... </a:t>
                      </a:r>
                      <a:endParaRPr lang="en-GB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a-IN" sz="1400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ஒரு நாள் ஒரு குதிரை வீரன் நகரத்திற்கு வந்தான் ... </a:t>
                      </a:r>
                      <a:endParaRPr lang="en-GB" sz="1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9464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3E985D-A228-4CA9-831C-B11FA3FAA85A}"/>
              </a:ext>
            </a:extLst>
          </p:cNvPr>
          <p:cNvSpPr txBox="1"/>
          <p:nvPr/>
        </p:nvSpPr>
        <p:spPr>
          <a:xfrm>
            <a:off x="827584" y="1979629"/>
            <a:ext cx="177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Ubuntu Light" panose="020B0304030602030204" pitchFamily="34" charset="0"/>
              </a:rPr>
              <a:t>Parallel Corpora</a:t>
            </a:r>
          </a:p>
        </p:txBody>
      </p:sp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6E9FAD0C-A4FB-41BB-98B6-D00A2ED87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9925" y="3081159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AA1BCA-5EC8-4910-A5BB-47C2B01FE756}"/>
              </a:ext>
            </a:extLst>
          </p:cNvPr>
          <p:cNvSpPr txBox="1"/>
          <p:nvPr/>
        </p:nvSpPr>
        <p:spPr>
          <a:xfrm>
            <a:off x="3779912" y="2054850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Ubuntu Light" panose="020B0304030602030204" pitchFamily="34" charset="0"/>
              </a:rPr>
              <a:t>Machine Translation</a:t>
            </a:r>
          </a:p>
          <a:p>
            <a:r>
              <a:rPr lang="en-GB" dirty="0">
                <a:solidFill>
                  <a:srgbClr val="FF0000"/>
                </a:solidFill>
                <a:latin typeface="Ubuntu Light" panose="020B0304030602030204" pitchFamily="34" charset="0"/>
              </a:rPr>
              <a:t>System</a:t>
            </a: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3D24B3F4-7E3C-4659-9C9B-17BBC1A305CE}"/>
              </a:ext>
            </a:extLst>
          </p:cNvPr>
          <p:cNvSpPr/>
          <p:nvPr/>
        </p:nvSpPr>
        <p:spPr>
          <a:xfrm>
            <a:off x="3408722" y="3913647"/>
            <a:ext cx="576064" cy="163823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B88CC33F-01E6-4CE8-83C3-F26A55FFE2B5}"/>
              </a:ext>
            </a:extLst>
          </p:cNvPr>
          <p:cNvSpPr/>
          <p:nvPr/>
        </p:nvSpPr>
        <p:spPr>
          <a:xfrm rot="7781045">
            <a:off x="5087612" y="2615106"/>
            <a:ext cx="576064" cy="163823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Graphic 14" descr="Single gear">
            <a:extLst>
              <a:ext uri="{FF2B5EF4-FFF2-40B4-BE49-F238E27FC236}">
                <a16:creationId xmlns:a16="http://schemas.microsoft.com/office/drawing/2014/main" id="{DD5C874D-3E9D-4C6E-B59E-E4421851B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87412">
            <a:off x="4110349" y="3772008"/>
            <a:ext cx="914400" cy="914400"/>
          </a:xfrm>
          <a:prstGeom prst="rect">
            <a:avLst/>
          </a:prstGeom>
        </p:spPr>
      </p:pic>
      <p:pic>
        <p:nvPicPr>
          <p:cNvPr id="22" name="Graphic 21" descr="Single gear">
            <a:extLst>
              <a:ext uri="{FF2B5EF4-FFF2-40B4-BE49-F238E27FC236}">
                <a16:creationId xmlns:a16="http://schemas.microsoft.com/office/drawing/2014/main" id="{A5820648-EBBA-48DF-807D-F6834D5C0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60403">
            <a:off x="4714684" y="4077010"/>
            <a:ext cx="914400" cy="914400"/>
          </a:xfrm>
          <a:prstGeom prst="rect">
            <a:avLst/>
          </a:prstGeom>
        </p:spPr>
      </p:pic>
      <p:pic>
        <p:nvPicPr>
          <p:cNvPr id="23" name="Graphic 22" descr="Single gear">
            <a:extLst>
              <a:ext uri="{FF2B5EF4-FFF2-40B4-BE49-F238E27FC236}">
                <a16:creationId xmlns:a16="http://schemas.microsoft.com/office/drawing/2014/main" id="{05FE3D0D-0F2C-4F77-9D9F-8F07BDCEB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1483" y="3395247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682A0B9-0A12-4418-A3C1-42265E118F22}"/>
              </a:ext>
            </a:extLst>
          </p:cNvPr>
          <p:cNvSpPr txBox="1"/>
          <p:nvPr/>
        </p:nvSpPr>
        <p:spPr>
          <a:xfrm>
            <a:off x="4716165" y="1299583"/>
            <a:ext cx="4535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Ubuntu Light" panose="020B0304030602030204" pitchFamily="34" charset="0"/>
              </a:rPr>
              <a:t>context from </a:t>
            </a:r>
            <a:r>
              <a:rPr lang="en-GB" dirty="0" err="1">
                <a:solidFill>
                  <a:srgbClr val="FF0000"/>
                </a:solidFill>
                <a:latin typeface="Ubuntu Light" panose="020B0304030602030204" pitchFamily="34" charset="0"/>
              </a:rPr>
              <a:t>Arcan</a:t>
            </a:r>
            <a:r>
              <a:rPr lang="en-GB" dirty="0">
                <a:solidFill>
                  <a:srgbClr val="FF0000"/>
                </a:solidFill>
                <a:latin typeface="Ubuntu Light" panose="020B0304030602030204" pitchFamily="34" charset="0"/>
              </a:rPr>
              <a:t> et al., 2016a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BCAF60-7CF3-4B92-BC3B-12B8D5AC7C04}"/>
              </a:ext>
            </a:extLst>
          </p:cNvPr>
          <p:cNvSpPr/>
          <p:nvPr/>
        </p:nvSpPr>
        <p:spPr>
          <a:xfrm>
            <a:off x="5737368" y="1661769"/>
            <a:ext cx="1941301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i="1" dirty="0">
                <a:solidFill>
                  <a:schemeClr val="accent2"/>
                </a:solidFill>
                <a:latin typeface="Lucida Grande"/>
              </a:rPr>
              <a:t>…..</a:t>
            </a:r>
            <a:r>
              <a:rPr lang="en-GB" i="1" dirty="0">
                <a:solidFill>
                  <a:srgbClr val="7030A0"/>
                </a:solidFill>
                <a:latin typeface="Lucida Grande"/>
              </a:rPr>
              <a:t> love</a:t>
            </a:r>
            <a:r>
              <a:rPr lang="en-GB" i="1" dirty="0">
                <a:solidFill>
                  <a:schemeClr val="accent6"/>
                </a:solidFill>
                <a:latin typeface="Lucida Grande"/>
              </a:rPr>
              <a:t>……….</a:t>
            </a:r>
          </a:p>
          <a:p>
            <a:r>
              <a:rPr lang="en-GB" i="1" dirty="0">
                <a:solidFill>
                  <a:srgbClr val="7030A0"/>
                </a:solidFill>
                <a:latin typeface="Lucida Grande"/>
              </a:rPr>
              <a:t>Love</a:t>
            </a:r>
            <a:r>
              <a:rPr lang="en-GB" i="1" dirty="0">
                <a:solidFill>
                  <a:schemeClr val="accent6"/>
                </a:solidFill>
                <a:latin typeface="Lucida Grande"/>
              </a:rPr>
              <a:t>………..</a:t>
            </a:r>
          </a:p>
          <a:p>
            <a:r>
              <a:rPr lang="en-GB" i="1" dirty="0">
                <a:solidFill>
                  <a:schemeClr val="accent6"/>
                </a:solidFill>
                <a:latin typeface="Lucida Grande"/>
              </a:rPr>
              <a:t>……………</a:t>
            </a:r>
            <a:r>
              <a:rPr lang="en-GB" i="1" dirty="0">
                <a:solidFill>
                  <a:srgbClr val="7030A0"/>
                </a:solidFill>
                <a:latin typeface="Lucida Grande"/>
              </a:rPr>
              <a:t>. love</a:t>
            </a:r>
            <a:endParaRPr lang="en-GB" i="1" dirty="0">
              <a:solidFill>
                <a:schemeClr val="accent2"/>
              </a:solidFill>
              <a:latin typeface="Lucida Grande"/>
            </a:endParaRPr>
          </a:p>
          <a:p>
            <a:r>
              <a:rPr lang="en-GB" i="1" dirty="0">
                <a:solidFill>
                  <a:schemeClr val="accent2"/>
                </a:solidFill>
                <a:latin typeface="Lucida Grande"/>
              </a:rPr>
              <a:t>I</a:t>
            </a:r>
            <a:r>
              <a:rPr lang="en-GB" i="1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en-GB" i="1" dirty="0">
                <a:solidFill>
                  <a:srgbClr val="7030A0"/>
                </a:solidFill>
                <a:latin typeface="Lucida Grande"/>
              </a:rPr>
              <a:t>love</a:t>
            </a:r>
            <a:r>
              <a:rPr lang="en-GB" i="1" dirty="0">
                <a:solidFill>
                  <a:srgbClr val="000000"/>
                </a:solidFill>
                <a:latin typeface="Lucida Grande"/>
              </a:rPr>
              <a:t> </a:t>
            </a:r>
            <a:r>
              <a:rPr lang="en-GB" i="1" dirty="0">
                <a:solidFill>
                  <a:schemeClr val="accent6"/>
                </a:solidFill>
                <a:latin typeface="Lucida Grande"/>
              </a:rPr>
              <a:t>French </a:t>
            </a:r>
            <a:r>
              <a:rPr lang="en-GB" i="1" dirty="0">
                <a:solidFill>
                  <a:srgbClr val="00B050"/>
                </a:solidFill>
                <a:latin typeface="Lucida Grande"/>
              </a:rPr>
              <a:t>food</a:t>
            </a:r>
          </a:p>
          <a:p>
            <a:r>
              <a:rPr lang="en-GB" i="1" dirty="0">
                <a:solidFill>
                  <a:schemeClr val="accent2">
                    <a:lumMod val="75000"/>
                  </a:schemeClr>
                </a:solidFill>
                <a:latin typeface="Lucida Grande"/>
              </a:rPr>
              <a:t>1</a:t>
            </a:r>
            <a:r>
              <a:rPr lang="en-GB" i="1" dirty="0">
                <a:solidFill>
                  <a:srgbClr val="00B050"/>
                </a:solidFill>
                <a:latin typeface="Lucida Grande"/>
              </a:rPr>
              <a:t>  </a:t>
            </a:r>
            <a:r>
              <a:rPr lang="en-GB" i="1" dirty="0">
                <a:solidFill>
                  <a:srgbClr val="7030A0"/>
                </a:solidFill>
                <a:latin typeface="Lucida Grande"/>
              </a:rPr>
              <a:t>2</a:t>
            </a:r>
            <a:r>
              <a:rPr lang="en-GB" i="1" dirty="0">
                <a:solidFill>
                  <a:srgbClr val="00B050"/>
                </a:solidFill>
                <a:latin typeface="Lucida Grande"/>
              </a:rPr>
              <a:t>      </a:t>
            </a:r>
            <a:r>
              <a:rPr lang="en-GB" i="1" dirty="0">
                <a:solidFill>
                  <a:schemeClr val="accent6"/>
                </a:solidFill>
                <a:latin typeface="Lucida Grande"/>
              </a:rPr>
              <a:t>3</a:t>
            </a:r>
            <a:r>
              <a:rPr lang="en-GB" i="1" dirty="0">
                <a:solidFill>
                  <a:srgbClr val="00B050"/>
                </a:solidFill>
                <a:latin typeface="Lucida Grande"/>
              </a:rPr>
              <a:t>        4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81B6C2-2E86-4EAD-AEE8-E3AB8295B5DB}"/>
              </a:ext>
            </a:extLst>
          </p:cNvPr>
          <p:cNvSpPr/>
          <p:nvPr/>
        </p:nvSpPr>
        <p:spPr>
          <a:xfrm>
            <a:off x="5951187" y="3291373"/>
            <a:ext cx="316274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chemeClr val="accent2"/>
                </a:solidFill>
                <a:latin typeface="inherit"/>
              </a:rPr>
              <a:t>…………………</a:t>
            </a:r>
            <a:r>
              <a:rPr lang="ta-IN" altLang="en-US" sz="1200" dirty="0">
                <a:solidFill>
                  <a:schemeClr val="accent2"/>
                </a:solidFill>
                <a:latin typeface="inherit"/>
              </a:rPr>
              <a:t>	</a:t>
            </a:r>
            <a:r>
              <a:rPr lang="ta-IN" altLang="en-US" sz="1200" dirty="0">
                <a:solidFill>
                  <a:srgbClr val="7030A0"/>
                </a:solidFill>
                <a:latin typeface="inherit"/>
              </a:rPr>
              <a:t>விரும்பு</a:t>
            </a:r>
            <a:r>
              <a:rPr lang="en-GB" altLang="en-US" sz="1200" dirty="0">
                <a:solidFill>
                  <a:schemeClr val="accent2"/>
                </a:solidFill>
                <a:latin typeface="inherit"/>
              </a:rPr>
              <a:t>………………….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chemeClr val="accent2"/>
                </a:solidFill>
                <a:latin typeface="inherit"/>
              </a:rPr>
              <a:t>……</a:t>
            </a:r>
            <a:r>
              <a:rPr lang="ta-IN" altLang="en-US" sz="1200" dirty="0">
                <a:solidFill>
                  <a:srgbClr val="7030A0"/>
                </a:solidFill>
                <a:latin typeface="inherit"/>
              </a:rPr>
              <a:t>விருப்பம்</a:t>
            </a:r>
            <a:r>
              <a:rPr lang="ta-IN" altLang="en-US" sz="1200" dirty="0">
                <a:solidFill>
                  <a:schemeClr val="accent2"/>
                </a:solidFill>
                <a:latin typeface="inherit"/>
              </a:rPr>
              <a:t> </a:t>
            </a:r>
            <a:r>
              <a:rPr lang="en-GB" altLang="en-US" sz="1200" dirty="0">
                <a:solidFill>
                  <a:schemeClr val="accent2"/>
                </a:solidFill>
                <a:latin typeface="inherit"/>
              </a:rPr>
              <a:t>...............................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chemeClr val="accent2"/>
                </a:solidFill>
                <a:latin typeface="inherit"/>
              </a:rPr>
              <a:t>……………………….. </a:t>
            </a:r>
            <a:r>
              <a:rPr lang="ta-IN" altLang="en-US" sz="1200" dirty="0">
                <a:solidFill>
                  <a:srgbClr val="7030A0"/>
                </a:solidFill>
                <a:latin typeface="inherit"/>
              </a:rPr>
              <a:t>நேசிக்கிறேன்</a:t>
            </a:r>
            <a:r>
              <a:rPr lang="en-GB" altLang="en-US" sz="1200" dirty="0">
                <a:solidFill>
                  <a:schemeClr val="accent6"/>
                </a:solidFill>
                <a:latin typeface="inherit"/>
              </a:rPr>
              <a:t>…………….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a-IN" altLang="en-US" sz="1200" dirty="0">
                <a:solidFill>
                  <a:schemeClr val="accent2"/>
                </a:solidFill>
                <a:latin typeface="inherit"/>
              </a:rPr>
              <a:t>நான்</a:t>
            </a:r>
            <a:r>
              <a:rPr lang="ta-IN" altLang="en-US" sz="12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ta-IN" altLang="en-US" sz="1200" dirty="0">
                <a:solidFill>
                  <a:schemeClr val="accent6"/>
                </a:solidFill>
                <a:latin typeface="inherit"/>
              </a:rPr>
              <a:t>பிரஞ்சு</a:t>
            </a:r>
            <a:r>
              <a:rPr lang="ta-IN" altLang="en-US" sz="12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ta-IN" altLang="en-US" sz="1200" dirty="0">
                <a:solidFill>
                  <a:srgbClr val="00B050"/>
                </a:solidFill>
                <a:latin typeface="inherit"/>
              </a:rPr>
              <a:t>உணவு</a:t>
            </a:r>
            <a:r>
              <a:rPr lang="ta-IN" altLang="en-US" sz="1200" dirty="0">
                <a:solidFill>
                  <a:srgbClr val="212121"/>
                </a:solidFill>
                <a:latin typeface="inherit"/>
              </a:rPr>
              <a:t> </a:t>
            </a:r>
            <a:r>
              <a:rPr lang="ta-IN" altLang="en-US" sz="1200" dirty="0">
                <a:solidFill>
                  <a:srgbClr val="7030A0"/>
                </a:solidFill>
                <a:latin typeface="inherit"/>
              </a:rPr>
              <a:t>நேசிக்கிறேன்</a:t>
            </a:r>
            <a:endParaRPr lang="en-GB" altLang="en-US" sz="1200" dirty="0">
              <a:solidFill>
                <a:srgbClr val="7030A0"/>
              </a:solidFill>
              <a:latin typeface="inherit"/>
            </a:endParaRPr>
          </a:p>
          <a:p>
            <a:pPr lvl="0"/>
            <a:r>
              <a:rPr lang="en-GB" i="1" dirty="0">
                <a:solidFill>
                  <a:srgbClr val="C0504D">
                    <a:lumMod val="75000"/>
                  </a:srgbClr>
                </a:solidFill>
                <a:latin typeface="Lucida Grande"/>
              </a:rPr>
              <a:t>1</a:t>
            </a:r>
            <a:r>
              <a:rPr lang="en-GB" i="1" dirty="0">
                <a:solidFill>
                  <a:srgbClr val="00B050"/>
                </a:solidFill>
                <a:latin typeface="Lucida Grande"/>
              </a:rPr>
              <a:t>        </a:t>
            </a:r>
            <a:r>
              <a:rPr lang="en-GB" i="1" dirty="0">
                <a:solidFill>
                  <a:srgbClr val="F79646"/>
                </a:solidFill>
                <a:latin typeface="Lucida Grande"/>
              </a:rPr>
              <a:t>3</a:t>
            </a:r>
            <a:r>
              <a:rPr lang="en-GB" i="1" dirty="0">
                <a:solidFill>
                  <a:srgbClr val="00B050"/>
                </a:solidFill>
                <a:latin typeface="Lucida Grande"/>
              </a:rPr>
              <a:t>        4           </a:t>
            </a:r>
            <a:r>
              <a:rPr lang="en-GB" i="1" dirty="0">
                <a:solidFill>
                  <a:srgbClr val="7030A0"/>
                </a:solidFill>
                <a:latin typeface="Lucida Grande"/>
              </a:rPr>
              <a:t>2</a:t>
            </a:r>
            <a:r>
              <a:rPr lang="ta-IN" altLang="en-US" sz="1200" dirty="0"/>
              <a:t> </a:t>
            </a:r>
            <a:r>
              <a:rPr lang="en-GB" altLang="en-US" sz="1200" dirty="0"/>
              <a:t>     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F6154CB3-1625-43D0-81AF-B88B62E53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Arrow: Striped Right 29">
            <a:extLst>
              <a:ext uri="{FF2B5EF4-FFF2-40B4-BE49-F238E27FC236}">
                <a16:creationId xmlns:a16="http://schemas.microsoft.com/office/drawing/2014/main" id="{ABEB38B1-1195-4969-9796-97C0E60C68AD}"/>
              </a:ext>
            </a:extLst>
          </p:cNvPr>
          <p:cNvSpPr/>
          <p:nvPr/>
        </p:nvSpPr>
        <p:spPr>
          <a:xfrm>
            <a:off x="5644110" y="3761370"/>
            <a:ext cx="358550" cy="151389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Striped Right 20">
            <a:extLst>
              <a:ext uri="{FF2B5EF4-FFF2-40B4-BE49-F238E27FC236}">
                <a16:creationId xmlns:a16="http://schemas.microsoft.com/office/drawing/2014/main" id="{C1C43E44-662C-4361-B01E-2D1CE642A693}"/>
              </a:ext>
            </a:extLst>
          </p:cNvPr>
          <p:cNvSpPr/>
          <p:nvPr/>
        </p:nvSpPr>
        <p:spPr>
          <a:xfrm rot="5400000">
            <a:off x="7001203" y="4276762"/>
            <a:ext cx="288034" cy="147350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AA2005-72BC-44C1-BAD6-ED4998C04DB0}"/>
              </a:ext>
            </a:extLst>
          </p:cNvPr>
          <p:cNvSpPr/>
          <p:nvPr/>
        </p:nvSpPr>
        <p:spPr>
          <a:xfrm>
            <a:off x="6070050" y="4539674"/>
            <a:ext cx="2160240" cy="50405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Selecting top 10 words based on alignment</a:t>
            </a:r>
          </a:p>
        </p:txBody>
      </p:sp>
      <p:sp>
        <p:nvSpPr>
          <p:cNvPr id="26" name="Arrow: Striped Right 25">
            <a:extLst>
              <a:ext uri="{FF2B5EF4-FFF2-40B4-BE49-F238E27FC236}">
                <a16:creationId xmlns:a16="http://schemas.microsoft.com/office/drawing/2014/main" id="{F70FA71C-61A7-4E50-9E10-AF881AE6A2A4}"/>
              </a:ext>
            </a:extLst>
          </p:cNvPr>
          <p:cNvSpPr/>
          <p:nvPr/>
        </p:nvSpPr>
        <p:spPr>
          <a:xfrm rot="5400000">
            <a:off x="7001203" y="5143723"/>
            <a:ext cx="288034" cy="147350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6221831-9E86-4E77-B51C-D81A36A6E846}"/>
              </a:ext>
            </a:extLst>
          </p:cNvPr>
          <p:cNvSpPr/>
          <p:nvPr/>
        </p:nvSpPr>
        <p:spPr>
          <a:xfrm>
            <a:off x="6065100" y="5449852"/>
            <a:ext cx="2160240" cy="50405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/>
              <a:t>Comparing with </a:t>
            </a:r>
            <a:r>
              <a:rPr lang="en-GB" sz="1400" dirty="0"/>
              <a:t>IndoWordNet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37FE1E-2146-41E4-9B7A-890DC5D1F1DD}"/>
              </a:ext>
            </a:extLst>
          </p:cNvPr>
          <p:cNvSpPr/>
          <p:nvPr/>
        </p:nvSpPr>
        <p:spPr>
          <a:xfrm>
            <a:off x="3984786" y="2970986"/>
            <a:ext cx="1637820" cy="2063072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DCC8A3-A0C6-4EEB-A386-763C5B37E91B}"/>
              </a:ext>
            </a:extLst>
          </p:cNvPr>
          <p:cNvSpPr/>
          <p:nvPr/>
        </p:nvSpPr>
        <p:spPr>
          <a:xfrm>
            <a:off x="3935108" y="4397808"/>
            <a:ext cx="866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Giza++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A30A7C-7577-4081-A02C-31C2EED209BF}"/>
              </a:ext>
            </a:extLst>
          </p:cNvPr>
          <p:cNvSpPr/>
          <p:nvPr/>
        </p:nvSpPr>
        <p:spPr>
          <a:xfrm>
            <a:off x="4021671" y="4693837"/>
            <a:ext cx="832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00B050"/>
                </a:solidFill>
              </a:rPr>
              <a:t>KenLM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C98A99-1975-4EFD-8083-CC0B499B6459}"/>
              </a:ext>
            </a:extLst>
          </p:cNvPr>
          <p:cNvSpPr/>
          <p:nvPr/>
        </p:nvSpPr>
        <p:spPr>
          <a:xfrm>
            <a:off x="4427984" y="5137037"/>
            <a:ext cx="79861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dirty="0"/>
              <a:t>Moses</a:t>
            </a:r>
          </a:p>
        </p:txBody>
      </p:sp>
      <p:sp>
        <p:nvSpPr>
          <p:cNvPr id="2" name="Left Bracket 1">
            <a:extLst>
              <a:ext uri="{FF2B5EF4-FFF2-40B4-BE49-F238E27FC236}">
                <a16:creationId xmlns:a16="http://schemas.microsoft.com/office/drawing/2014/main" id="{B5A7F15A-D61D-4D4B-B976-C6B91FE6C03D}"/>
              </a:ext>
            </a:extLst>
          </p:cNvPr>
          <p:cNvSpPr/>
          <p:nvPr/>
        </p:nvSpPr>
        <p:spPr>
          <a:xfrm rot="16200000">
            <a:off x="574985" y="4833577"/>
            <a:ext cx="73151" cy="576065"/>
          </a:xfrm>
          <a:prstGeom prst="leftBracket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eft Bracket 28">
            <a:extLst>
              <a:ext uri="{FF2B5EF4-FFF2-40B4-BE49-F238E27FC236}">
                <a16:creationId xmlns:a16="http://schemas.microsoft.com/office/drawing/2014/main" id="{776CC241-D262-4867-9D56-87D5E23CC2E2}"/>
              </a:ext>
            </a:extLst>
          </p:cNvPr>
          <p:cNvSpPr/>
          <p:nvPr/>
        </p:nvSpPr>
        <p:spPr>
          <a:xfrm rot="16200000">
            <a:off x="2306657" y="4776888"/>
            <a:ext cx="69672" cy="576065"/>
          </a:xfrm>
          <a:prstGeom prst="leftBracket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3E6759-2EC7-4415-9751-1BD7BEFD5177}"/>
              </a:ext>
            </a:extLst>
          </p:cNvPr>
          <p:cNvCxnSpPr>
            <a:cxnSpLocks/>
          </p:cNvCxnSpPr>
          <p:nvPr/>
        </p:nvCxnSpPr>
        <p:spPr>
          <a:xfrm flipV="1">
            <a:off x="1237928" y="5099757"/>
            <a:ext cx="507820" cy="584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2B8316F7-1DBB-4BAF-A2AC-A3C5D29CF476}"/>
              </a:ext>
            </a:extLst>
          </p:cNvPr>
          <p:cNvSpPr/>
          <p:nvPr/>
        </p:nvSpPr>
        <p:spPr>
          <a:xfrm rot="16200000">
            <a:off x="744152" y="5237694"/>
            <a:ext cx="73152" cy="914400"/>
          </a:xfrm>
          <a:prstGeom prst="leftBracket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Left Bracket 32">
            <a:extLst>
              <a:ext uri="{FF2B5EF4-FFF2-40B4-BE49-F238E27FC236}">
                <a16:creationId xmlns:a16="http://schemas.microsoft.com/office/drawing/2014/main" id="{601DD002-4B4E-4AEE-8A87-6AFFB79E28B3}"/>
              </a:ext>
            </a:extLst>
          </p:cNvPr>
          <p:cNvSpPr/>
          <p:nvPr/>
        </p:nvSpPr>
        <p:spPr>
          <a:xfrm rot="16200000">
            <a:off x="2223066" y="5592203"/>
            <a:ext cx="45719" cy="723268"/>
          </a:xfrm>
          <a:prstGeom prst="leftBracket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E52B33-0DDE-4B2C-99CA-E5CCBE44C7A4}"/>
              </a:ext>
            </a:extLst>
          </p:cNvPr>
          <p:cNvCxnSpPr>
            <a:endCxn id="3" idx="2"/>
          </p:cNvCxnSpPr>
          <p:nvPr/>
        </p:nvCxnSpPr>
        <p:spPr>
          <a:xfrm>
            <a:off x="1403648" y="5731469"/>
            <a:ext cx="342100" cy="2641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Right Brace 33">
            <a:extLst>
              <a:ext uri="{FF2B5EF4-FFF2-40B4-BE49-F238E27FC236}">
                <a16:creationId xmlns:a16="http://schemas.microsoft.com/office/drawing/2014/main" id="{11CAE22C-1085-4AA8-B7D5-39F32C9B16FC}"/>
              </a:ext>
            </a:extLst>
          </p:cNvPr>
          <p:cNvSpPr/>
          <p:nvPr/>
        </p:nvSpPr>
        <p:spPr>
          <a:xfrm>
            <a:off x="3563888" y="5030085"/>
            <a:ext cx="706037" cy="693867"/>
          </a:xfrm>
          <a:prstGeom prst="rightBrac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9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20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EC3C8-6051-480A-9E3B-6C57713E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1197335"/>
            <a:ext cx="8500533" cy="639762"/>
          </a:xfrm>
        </p:spPr>
        <p:txBody>
          <a:bodyPr/>
          <a:lstStyle/>
          <a:p>
            <a:r>
              <a:rPr lang="en-GB" dirty="0"/>
              <a:t>Parallel Corpora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62AF-4B38-42EC-B339-64A960698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8" y="1885067"/>
            <a:ext cx="8500533" cy="4082504"/>
          </a:xfrm>
        </p:spPr>
        <p:txBody>
          <a:bodyPr>
            <a:normAutofit fontScale="85000"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Tamil Corpora:</a:t>
            </a:r>
          </a:p>
          <a:p>
            <a:pPr lvl="1"/>
            <a:r>
              <a:rPr lang="en-GB" dirty="0" err="1"/>
              <a:t>Tirukkuṛaḷ</a:t>
            </a:r>
            <a:r>
              <a:rPr lang="en-GB" dirty="0"/>
              <a:t> (http://www.projectmadurai.org/) </a:t>
            </a:r>
          </a:p>
          <a:p>
            <a:pPr lvl="1"/>
            <a:r>
              <a:rPr lang="en-GB" dirty="0"/>
              <a:t>Bible, news corpus(Ramasamy et al., 2012) </a:t>
            </a:r>
          </a:p>
          <a:p>
            <a:pPr lvl="1"/>
            <a:r>
              <a:rPr lang="en-GB" dirty="0" err="1"/>
              <a:t>Tanzil</a:t>
            </a:r>
            <a:r>
              <a:rPr lang="en-GB" dirty="0"/>
              <a:t>(Quran), </a:t>
            </a:r>
            <a:r>
              <a:rPr lang="en-GB" dirty="0" err="1"/>
              <a:t>OpenSubtitles</a:t>
            </a:r>
            <a:r>
              <a:rPr lang="en-GB" dirty="0"/>
              <a:t>, GNOME, KDE, Ubuntu (</a:t>
            </a:r>
            <a:r>
              <a:rPr lang="en-GB" dirty="0" err="1"/>
              <a:t>Jörg</a:t>
            </a:r>
            <a:r>
              <a:rPr lang="en-GB" dirty="0"/>
              <a:t> Tiedemann, 2012,)</a:t>
            </a:r>
          </a:p>
          <a:p>
            <a:r>
              <a:rPr lang="en-GB" dirty="0"/>
              <a:t>Telugu and Kannada Corpora:</a:t>
            </a:r>
          </a:p>
          <a:p>
            <a:pPr lvl="1"/>
            <a:r>
              <a:rPr lang="en-GB" dirty="0"/>
              <a:t>OPUS: </a:t>
            </a:r>
            <a:r>
              <a:rPr lang="en-GB" dirty="0" err="1"/>
              <a:t>OpenSubtitles</a:t>
            </a:r>
            <a:r>
              <a:rPr lang="en-GB" dirty="0"/>
              <a:t>, GNOME, KDE, Ubuntu (</a:t>
            </a:r>
            <a:r>
              <a:rPr lang="en-GB" dirty="0" err="1"/>
              <a:t>Jörg</a:t>
            </a:r>
            <a:r>
              <a:rPr lang="en-GB" dirty="0"/>
              <a:t> Tiedemann, 2012,)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E3B36-A100-4418-9345-55DF66D0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FE81BC-2894-46C8-943E-B31CC38C9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16588"/>
              </p:ext>
            </p:extLst>
          </p:nvPr>
        </p:nvGraphicFramePr>
        <p:xfrm>
          <a:off x="107504" y="1772816"/>
          <a:ext cx="8928992" cy="21760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396542709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26803664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957293788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561774742"/>
                    </a:ext>
                  </a:extLst>
                </a:gridCol>
              </a:tblGrid>
              <a:tr h="522477">
                <a:tc>
                  <a:txBody>
                    <a:bodyPr/>
                    <a:lstStyle/>
                    <a:p>
                      <a:r>
                        <a:rPr lang="en-GB" dirty="0"/>
                        <a:t>Corpora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Source/Target tokens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Source/Target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Sentences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309775"/>
                  </a:ext>
                </a:extLst>
              </a:tr>
              <a:tr h="528697">
                <a:tc>
                  <a:txBody>
                    <a:bodyPr/>
                    <a:lstStyle/>
                    <a:p>
                      <a:r>
                        <a:rPr lang="en-GB" dirty="0"/>
                        <a:t>English-Tamil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7000K/6000K</a:t>
                      </a:r>
                      <a:endParaRPr lang="en-GB" sz="2000" dirty="0">
                        <a:effectLst/>
                        <a:latin typeface="Ubuntu"/>
                      </a:endParaRPr>
                    </a:p>
                    <a:p>
                      <a:pPr algn="ctr" rtl="0" fontAlgn="b"/>
                      <a:endParaRPr lang="en-GB" sz="2000" dirty="0">
                        <a:effectLst/>
                        <a:latin typeface="Ubuntu"/>
                      </a:endParaRPr>
                    </a:p>
                  </a:txBody>
                  <a:tcPr marL="29986" marR="29986" marT="19050" marB="1905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134K/459K</a:t>
                      </a:r>
                      <a:endParaRPr lang="en-GB" sz="2000" dirty="0">
                        <a:effectLst/>
                        <a:latin typeface="Ubuntu"/>
                      </a:endParaRPr>
                    </a:p>
                    <a:p>
                      <a:pPr algn="ctr" rtl="0" fontAlgn="b"/>
                      <a:endParaRPr lang="en-GB" sz="2000" dirty="0">
                        <a:effectLst/>
                        <a:latin typeface="Ubuntu"/>
                      </a:endParaRPr>
                    </a:p>
                  </a:txBody>
                  <a:tcPr marL="29986" marR="29986" marT="19050" marB="1905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dirty="0">
                          <a:effectLst/>
                        </a:rPr>
                        <a:t>449K</a:t>
                      </a:r>
                      <a:endParaRPr lang="en-GB" sz="2000" dirty="0">
                        <a:effectLst/>
                        <a:latin typeface="Ubuntu"/>
                      </a:endParaRPr>
                    </a:p>
                  </a:txBody>
                  <a:tcPr marL="29986" marR="29986" marT="19050" marB="19050"/>
                </a:tc>
                <a:extLst>
                  <a:ext uri="{0D108BD9-81ED-4DB2-BD59-A6C34878D82A}">
                    <a16:rowId xmlns:a16="http://schemas.microsoft.com/office/drawing/2014/main" val="1304530102"/>
                  </a:ext>
                </a:extLst>
              </a:tr>
              <a:tr h="522477">
                <a:tc>
                  <a:txBody>
                    <a:bodyPr/>
                    <a:lstStyle/>
                    <a:p>
                      <a:r>
                        <a:rPr lang="en-GB" dirty="0"/>
                        <a:t>English-Telugu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dirty="0">
                          <a:effectLst/>
                        </a:rPr>
                        <a:t>258K/226K</a:t>
                      </a:r>
                      <a:endParaRPr lang="en-GB" sz="1800" dirty="0">
                        <a:effectLst/>
                        <a:latin typeface="Ubuntu"/>
                      </a:endParaRP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dirty="0">
                          <a:effectLst/>
                        </a:rPr>
                        <a:t>18K/28K</a:t>
                      </a:r>
                      <a:endParaRPr lang="en-GB" sz="1800" dirty="0">
                        <a:effectLst/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44K</a:t>
                      </a:r>
                      <a:endParaRPr lang="en-GB" sz="2000" dirty="0">
                        <a:effectLst/>
                        <a:latin typeface="Ubuntu"/>
                      </a:endParaRPr>
                    </a:p>
                  </a:txBody>
                  <a:tcPr marL="29986" marR="29986" marT="19050" marB="19050"/>
                </a:tc>
                <a:extLst>
                  <a:ext uri="{0D108BD9-81ED-4DB2-BD59-A6C34878D82A}">
                    <a16:rowId xmlns:a16="http://schemas.microsoft.com/office/drawing/2014/main" val="3961839003"/>
                  </a:ext>
                </a:extLst>
              </a:tr>
              <a:tr h="298558">
                <a:tc>
                  <a:txBody>
                    <a:bodyPr/>
                    <a:lstStyle/>
                    <a:p>
                      <a:r>
                        <a:rPr lang="en-GB" dirty="0"/>
                        <a:t>English-Kannada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dirty="0">
                          <a:effectLst/>
                        </a:rPr>
                        <a:t>68K/71K</a:t>
                      </a:r>
                      <a:endParaRPr lang="en-GB" sz="1800" dirty="0">
                        <a:effectLst/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dirty="0">
                          <a:effectLst/>
                        </a:rPr>
                        <a:t>7K/15K</a:t>
                      </a:r>
                      <a:endParaRPr lang="en-GB" sz="1800" dirty="0">
                        <a:effectLst/>
                        <a:latin typeface="Ubuntu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13K</a:t>
                      </a:r>
                      <a:endParaRPr lang="en-GB" sz="2000" dirty="0">
                        <a:effectLst/>
                        <a:latin typeface="Ubuntu"/>
                      </a:endParaRPr>
                    </a:p>
                  </a:txBody>
                  <a:tcPr marL="29986" marR="29986" marT="19050" marB="19050"/>
                </a:tc>
                <a:extLst>
                  <a:ext uri="{0D108BD9-81ED-4DB2-BD59-A6C34878D82A}">
                    <a16:rowId xmlns:a16="http://schemas.microsoft.com/office/drawing/2014/main" val="192433195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45A9EE9-3B3A-4D19-BE73-61A0855BD710}"/>
              </a:ext>
            </a:extLst>
          </p:cNvPr>
          <p:cNvSpPr/>
          <p:nvPr/>
        </p:nvSpPr>
        <p:spPr>
          <a:xfrm>
            <a:off x="496852" y="5863460"/>
            <a:ext cx="8107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OPUS - an open source parallel corpus: http://opus.lingfil.uu.se/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50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355680" y="1303539"/>
            <a:ext cx="8499900" cy="6390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IE" sz="2800" b="1" dirty="0">
                <a:solidFill>
                  <a:srgbClr val="006B94"/>
                </a:solidFill>
                <a:latin typeface="Ubuntu"/>
                <a:ea typeface="Ubuntu"/>
                <a:cs typeface="Ubuntu"/>
                <a:sym typeface="Ubuntu"/>
              </a:rPr>
              <a:t>Code-mixing</a:t>
            </a:r>
          </a:p>
        </p:txBody>
      </p:sp>
      <p:sp>
        <p:nvSpPr>
          <p:cNvPr id="217" name="Shape 217"/>
          <p:cNvSpPr/>
          <p:nvPr/>
        </p:nvSpPr>
        <p:spPr>
          <a:xfrm>
            <a:off x="267175" y="1942550"/>
            <a:ext cx="3968400" cy="1618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</a:pPr>
            <a:endParaRPr lang="en-IE" sz="2400" dirty="0">
              <a:solidFill>
                <a:srgbClr val="595959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595959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4318475" y="1942550"/>
            <a:ext cx="4647900" cy="1049400"/>
          </a:xfrm>
          <a:prstGeom prst="rect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None/>
            </a:pPr>
            <a:r>
              <a:rPr lang="en-IE" sz="16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Source sentence:	</a:t>
            </a:r>
            <a:r>
              <a:rPr lang="en-IE" sz="1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“</a:t>
            </a:r>
            <a:r>
              <a:rPr lang="en-IE" sz="1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இப்போது</a:t>
            </a:r>
            <a:r>
              <a:rPr lang="en-IE" sz="1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IE" sz="1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நான்</a:t>
            </a:r>
            <a:r>
              <a:rPr lang="en-IE" sz="1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IE" sz="12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அதை</a:t>
            </a:r>
            <a:r>
              <a:rPr lang="en-IE" sz="12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IE" sz="1600" dirty="0">
                <a:solidFill>
                  <a:srgbClr val="CC0000"/>
                </a:solidFill>
                <a:latin typeface="Ubuntu"/>
                <a:ea typeface="Ubuntu"/>
                <a:cs typeface="Ubuntu"/>
                <a:sym typeface="Ubuntu"/>
              </a:rPr>
              <a:t>loving</a:t>
            </a:r>
            <a:r>
              <a:rPr lang="en-IE" sz="16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.”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None/>
            </a:pPr>
            <a:r>
              <a:rPr lang="en-IE" sz="16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Transliteration: 	:</a:t>
            </a:r>
            <a:r>
              <a:rPr lang="en-IE" sz="16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Ippōtu</a:t>
            </a:r>
            <a:r>
              <a:rPr lang="en-IE" sz="16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, </a:t>
            </a:r>
            <a:r>
              <a:rPr lang="en-IE" sz="16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nāṉ</a:t>
            </a:r>
            <a:r>
              <a:rPr lang="en-IE" sz="16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IE" sz="1600" dirty="0" err="1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atai</a:t>
            </a:r>
            <a:r>
              <a:rPr lang="en-IE" sz="16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loving.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None/>
            </a:pPr>
            <a:r>
              <a:rPr lang="en-IE" sz="16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Target sentence:	“Right now, I'm </a:t>
            </a:r>
            <a:r>
              <a:rPr lang="en-IE" sz="1600" dirty="0">
                <a:solidFill>
                  <a:srgbClr val="CC0000"/>
                </a:solidFill>
                <a:latin typeface="Ubuntu"/>
                <a:ea typeface="Ubuntu"/>
                <a:cs typeface="Ubuntu"/>
                <a:sym typeface="Ubuntu"/>
              </a:rPr>
              <a:t>loving</a:t>
            </a:r>
            <a:r>
              <a:rPr lang="en-IE" sz="1600" dirty="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 it.”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None/>
            </a:pPr>
            <a:r>
              <a:rPr lang="en-IE" sz="1600" dirty="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English/Tamil</a:t>
            </a:r>
          </a:p>
        </p:txBody>
      </p:sp>
      <p:sp>
        <p:nvSpPr>
          <p:cNvPr id="220" name="Shape 220"/>
          <p:cNvSpPr/>
          <p:nvPr/>
        </p:nvSpPr>
        <p:spPr>
          <a:xfrm>
            <a:off x="4318475" y="3461572"/>
            <a:ext cx="4647900" cy="1049400"/>
          </a:xfrm>
          <a:prstGeom prst="rect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None/>
            </a:pPr>
            <a:r>
              <a:rPr lang="en-IE" sz="16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Source sentence:	</a:t>
            </a:r>
            <a:r>
              <a:rPr lang="en-IE" sz="12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“இப்போது, நான் அதை</a:t>
            </a:r>
            <a:r>
              <a:rPr lang="en-IE" sz="16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.”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None/>
            </a:pPr>
            <a:r>
              <a:rPr lang="en-IE" sz="16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Transliteration: 	:Ippōtu, nāṉ atai</a:t>
            </a:r>
            <a:r>
              <a:rPr lang="en-IE" sz="1600">
                <a:latin typeface="Ubuntu"/>
                <a:ea typeface="Ubuntu"/>
                <a:cs typeface="Ubuntu"/>
                <a:sym typeface="Ubuntu"/>
              </a:rPr>
              <a:t>.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None/>
            </a:pPr>
            <a:r>
              <a:rPr lang="en-IE" sz="16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Target sentence:	“Right now, I'm it.”</a:t>
            </a:r>
          </a:p>
          <a:p>
            <a:pPr marL="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Ubuntu"/>
              <a:buNone/>
            </a:pPr>
            <a:r>
              <a:rPr lang="en-IE" sz="1600">
                <a:solidFill>
                  <a:schemeClr val="accent6"/>
                </a:solidFill>
                <a:latin typeface="Ubuntu"/>
                <a:ea typeface="Ubuntu"/>
                <a:cs typeface="Ubuntu"/>
                <a:sym typeface="Ubuntu"/>
              </a:rPr>
              <a:t>English/Tamil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0E92CE-3391-407E-8A49-2EFC918F7F22}"/>
              </a:ext>
            </a:extLst>
          </p:cNvPr>
          <p:cNvSpPr txBox="1"/>
          <p:nvPr/>
        </p:nvSpPr>
        <p:spPr>
          <a:xfrm>
            <a:off x="4270729" y="1531334"/>
            <a:ext cx="183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Ubuntu Light" panose="020B0304030602030204" pitchFamily="34" charset="0"/>
              </a:rPr>
              <a:t>Baseline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A3F8C-F8F0-4295-B576-C083D924CCA2}"/>
              </a:ext>
            </a:extLst>
          </p:cNvPr>
          <p:cNvSpPr txBox="1"/>
          <p:nvPr/>
        </p:nvSpPr>
        <p:spPr>
          <a:xfrm>
            <a:off x="4235575" y="3083196"/>
            <a:ext cx="292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latin typeface="Ubuntu Light" panose="020B0304030602030204" pitchFamily="34" charset="0"/>
              </a:rPr>
              <a:t>After Code-mixing removed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0E5227-C892-441B-9E9A-F4CD08221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44540"/>
              </p:ext>
            </p:extLst>
          </p:nvPr>
        </p:nvGraphicFramePr>
        <p:xfrm>
          <a:off x="4415939" y="2993573"/>
          <a:ext cx="3744417" cy="2349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8139">
                  <a:extLst>
                    <a:ext uri="{9D8B030D-6E8A-4147-A177-3AD203B41FA5}">
                      <a16:colId xmlns:a16="http://schemas.microsoft.com/office/drawing/2014/main" val="64074129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3485718959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1029980460"/>
                    </a:ext>
                  </a:extLst>
                </a:gridCol>
              </a:tblGrid>
              <a:tr h="392124">
                <a:tc>
                  <a:txBody>
                    <a:bodyPr/>
                    <a:lstStyle/>
                    <a:p>
                      <a:r>
                        <a:rPr lang="en-GB" dirty="0"/>
                        <a:t>Corpora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Tokens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Sentences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622505"/>
                  </a:ext>
                </a:extLst>
              </a:tr>
              <a:tr h="676816">
                <a:tc>
                  <a:txBody>
                    <a:bodyPr/>
                    <a:lstStyle/>
                    <a:p>
                      <a:r>
                        <a:rPr lang="en-GB" dirty="0"/>
                        <a:t>English-Tamil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0.5%(45K)/1.1%(72K)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0.9%(4k)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707554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r>
                        <a:rPr lang="en-GB" dirty="0"/>
                        <a:t>English-Telugu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2.8%(7K)/ 4.9%(12K)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3.1%(1K)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521828"/>
                  </a:ext>
                </a:extLst>
              </a:tr>
              <a:tr h="392124">
                <a:tc>
                  <a:txBody>
                    <a:bodyPr/>
                    <a:lstStyle/>
                    <a:p>
                      <a:r>
                        <a:rPr lang="en-GB" dirty="0"/>
                        <a:t>English-Kannada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3.5%(2K)/ 9.0%(6K)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3.4%(468)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067520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1E6951-40B1-40B7-BDBA-CD968EEDA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2082800"/>
            <a:ext cx="2848249" cy="4082504"/>
          </a:xfrm>
        </p:spPr>
        <p:txBody>
          <a:bodyPr/>
          <a:lstStyle/>
          <a:p>
            <a:r>
              <a:rPr lang="en-GB" dirty="0"/>
              <a:t>All words  other  than  the  native  script  of  our  experiment  are  taken  out  on  both  sides. </a:t>
            </a:r>
          </a:p>
          <a:p>
            <a:r>
              <a:rPr lang="en-GB" dirty="0"/>
              <a:t>The sentences are removed from both sides if no native script  words  on target side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A6C4C4-D3E6-49EB-A242-954102B646A2}"/>
              </a:ext>
            </a:extLst>
          </p:cNvPr>
          <p:cNvSpPr txBox="1"/>
          <p:nvPr/>
        </p:nvSpPr>
        <p:spPr>
          <a:xfrm>
            <a:off x="4235575" y="5445224"/>
            <a:ext cx="422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Ubuntu Light" panose="020B0304030602030204" pitchFamily="34" charset="0"/>
              </a:rPr>
              <a:t>Number of sentence and tokens removed from the corpus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B2272-8087-4489-BF58-9AF32443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19" grpId="1" animBg="1"/>
      <p:bldP spid="220" grpId="0" animBg="1"/>
      <p:bldP spid="220" grpId="1" animBg="1"/>
      <p:bldP spid="2" grpId="0"/>
      <p:bldP spid="2" grpId="1"/>
      <p:bldP spid="8" grpId="0"/>
      <p:bldP spid="8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A183-DC1E-47BB-A50D-6D67A3B1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495F8-633F-4122-B627-62AA9022D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32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6E586B-9D01-4225-9A27-21057D21FCFB}"/>
              </a:ext>
            </a:extLst>
          </p:cNvPr>
          <p:cNvSpPr/>
          <p:nvPr/>
        </p:nvSpPr>
        <p:spPr>
          <a:xfrm>
            <a:off x="755576" y="2060848"/>
            <a:ext cx="36004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dirty="0"/>
              <a:t>Precision =TP/(TP+FP)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4D65F2-07BA-4F38-BB09-5BD055BEC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25847"/>
              </p:ext>
            </p:extLst>
          </p:nvPr>
        </p:nvGraphicFramePr>
        <p:xfrm>
          <a:off x="2411760" y="2815425"/>
          <a:ext cx="5988495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6165">
                  <a:extLst>
                    <a:ext uri="{9D8B030D-6E8A-4147-A177-3AD203B41FA5}">
                      <a16:colId xmlns:a16="http://schemas.microsoft.com/office/drawing/2014/main" val="3547224348"/>
                    </a:ext>
                  </a:extLst>
                </a:gridCol>
                <a:gridCol w="1996165">
                  <a:extLst>
                    <a:ext uri="{9D8B030D-6E8A-4147-A177-3AD203B41FA5}">
                      <a16:colId xmlns:a16="http://schemas.microsoft.com/office/drawing/2014/main" val="2969221330"/>
                    </a:ext>
                  </a:extLst>
                </a:gridCol>
                <a:gridCol w="1996165">
                  <a:extLst>
                    <a:ext uri="{9D8B030D-6E8A-4147-A177-3AD203B41FA5}">
                      <a16:colId xmlns:a16="http://schemas.microsoft.com/office/drawing/2014/main" val="1213347462"/>
                    </a:ext>
                  </a:extLst>
                </a:gridCol>
              </a:tblGrid>
              <a:tr h="3593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Predicted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Predicted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953091"/>
                  </a:ext>
                </a:extLst>
              </a:tr>
              <a:tr h="35937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Positive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11399"/>
                  </a:ext>
                </a:extLst>
              </a:tr>
              <a:tr h="359379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Negative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81271"/>
                  </a:ext>
                </a:extLst>
              </a:tr>
            </a:tbl>
          </a:graphicData>
        </a:graphic>
      </p:graphicFrame>
      <p:sp>
        <p:nvSpPr>
          <p:cNvPr id="5" name="Shape 226">
            <a:extLst>
              <a:ext uri="{FF2B5EF4-FFF2-40B4-BE49-F238E27FC236}">
                <a16:creationId xmlns:a16="http://schemas.microsoft.com/office/drawing/2014/main" id="{7002E8A3-CD0E-41C9-8E02-BCDF6C579044}"/>
              </a:ext>
            </a:extLst>
          </p:cNvPr>
          <p:cNvSpPr/>
          <p:nvPr/>
        </p:nvSpPr>
        <p:spPr>
          <a:xfrm>
            <a:off x="355680" y="1290600"/>
            <a:ext cx="8499900" cy="6390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IE" sz="2800" b="1" dirty="0">
                <a:solidFill>
                  <a:srgbClr val="006B94"/>
                </a:solidFill>
                <a:latin typeface="Ubuntu"/>
                <a:ea typeface="Ubuntu"/>
                <a:cs typeface="Ubuntu"/>
                <a:sym typeface="Ubuntu"/>
              </a:rPr>
              <a:t>Automatic Evaluation of WordNet sense translation</a:t>
            </a:r>
            <a:r>
              <a:rPr lang="en-IE" sz="2800" b="1" strike="noStrike" dirty="0">
                <a:solidFill>
                  <a:srgbClr val="006B9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A971C-3477-4B1A-804F-6E151622E91E}"/>
              </a:ext>
            </a:extLst>
          </p:cNvPr>
          <p:cNvSpPr/>
          <p:nvPr/>
        </p:nvSpPr>
        <p:spPr>
          <a:xfrm>
            <a:off x="755575" y="4144062"/>
            <a:ext cx="7056785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dirty="0"/>
              <a:t>Precision @10 If any match out of top 10- TP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C00479-E90B-45F5-991B-6C0F8937AE21}"/>
              </a:ext>
            </a:extLst>
          </p:cNvPr>
          <p:cNvSpPr/>
          <p:nvPr/>
        </p:nvSpPr>
        <p:spPr>
          <a:xfrm>
            <a:off x="755576" y="4823623"/>
            <a:ext cx="7056784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800" dirty="0"/>
              <a:t>Precision @5 If any match out of top 5-TP</a:t>
            </a:r>
          </a:p>
          <a:p>
            <a:pPr algn="ctr"/>
            <a:r>
              <a:rPr lang="en-GB" sz="2800" dirty="0"/>
              <a:t>: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EB4DD312-E3BD-42D8-B12D-5D66177901C0}"/>
              </a:ext>
            </a:extLst>
          </p:cNvPr>
          <p:cNvSpPr/>
          <p:nvPr/>
        </p:nvSpPr>
        <p:spPr>
          <a:xfrm>
            <a:off x="7020272" y="4898639"/>
            <a:ext cx="144016" cy="319137"/>
          </a:xfrm>
          <a:prstGeom prst="up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713AF416-CCED-433E-91EE-A2490CAFC992}"/>
              </a:ext>
            </a:extLst>
          </p:cNvPr>
          <p:cNvSpPr/>
          <p:nvPr/>
        </p:nvSpPr>
        <p:spPr>
          <a:xfrm>
            <a:off x="7380312" y="4246103"/>
            <a:ext cx="144016" cy="319137"/>
          </a:xfrm>
          <a:prstGeom prst="up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24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355680" y="1290600"/>
            <a:ext cx="8499900" cy="6390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IE" sz="2800" b="1" dirty="0">
                <a:solidFill>
                  <a:srgbClr val="006B94"/>
                </a:solidFill>
                <a:latin typeface="Ubuntu"/>
                <a:ea typeface="Ubuntu"/>
                <a:cs typeface="Ubuntu"/>
                <a:sym typeface="Ubuntu"/>
              </a:rPr>
              <a:t>Automatic Evaluation of WordNet sense translation</a:t>
            </a:r>
            <a:r>
              <a:rPr lang="en-IE" sz="2800" b="1" strike="noStrike" dirty="0">
                <a:solidFill>
                  <a:srgbClr val="006B9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</p:txBody>
      </p:sp>
      <p:sp>
        <p:nvSpPr>
          <p:cNvPr id="227" name="Shape 227"/>
          <p:cNvSpPr/>
          <p:nvPr/>
        </p:nvSpPr>
        <p:spPr>
          <a:xfrm>
            <a:off x="322050" y="1929600"/>
            <a:ext cx="8499900" cy="40935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marL="457920" marR="0" lvl="1" indent="-720" algn="l" rtl="0">
              <a:spcBef>
                <a:spcPts val="0"/>
              </a:spcBef>
              <a:buSzPct val="25000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6DA245-7E3B-42F4-A896-30E4E1F83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922492"/>
              </p:ext>
            </p:extLst>
          </p:nvPr>
        </p:nvGraphicFramePr>
        <p:xfrm>
          <a:off x="303600" y="2202840"/>
          <a:ext cx="8536800" cy="731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46732">
                  <a:extLst>
                    <a:ext uri="{9D8B030D-6E8A-4147-A177-3AD203B41FA5}">
                      <a16:colId xmlns:a16="http://schemas.microsoft.com/office/drawing/2014/main" val="132848330"/>
                    </a:ext>
                  </a:extLst>
                </a:gridCol>
                <a:gridCol w="4190068">
                  <a:extLst>
                    <a:ext uri="{9D8B030D-6E8A-4147-A177-3AD203B41FA5}">
                      <a16:colId xmlns:a16="http://schemas.microsoft.com/office/drawing/2014/main" val="31495093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effectLst/>
                        </a:rPr>
                        <a:t>One day  a horseman arrived in the city ... </a:t>
                      </a:r>
                      <a:endParaRPr lang="en-GB" sz="9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a-IN" sz="1400" kern="1200" dirty="0">
                          <a:effectLst/>
                        </a:rPr>
                        <a:t>ஒரு</a:t>
                      </a:r>
                      <a:r>
                        <a:rPr lang="en-GB" sz="1400" kern="1200" dirty="0">
                          <a:effectLst/>
                        </a:rPr>
                        <a:t>(1-1)</a:t>
                      </a:r>
                      <a:r>
                        <a:rPr lang="ta-IN" sz="1400" kern="1200" dirty="0">
                          <a:effectLst/>
                        </a:rPr>
                        <a:t> நாள்</a:t>
                      </a:r>
                      <a:r>
                        <a:rPr lang="en-GB" sz="1400" kern="1200" dirty="0">
                          <a:effectLst/>
                        </a:rPr>
                        <a:t>(2-2)</a:t>
                      </a:r>
                      <a:r>
                        <a:rPr lang="ta-IN" sz="1400" kern="1200" dirty="0">
                          <a:effectLst/>
                        </a:rPr>
                        <a:t> ஒரு</a:t>
                      </a:r>
                      <a:r>
                        <a:rPr lang="en-GB" sz="1400" kern="1200" dirty="0">
                          <a:effectLst/>
                        </a:rPr>
                        <a:t>(3-3)</a:t>
                      </a:r>
                      <a:r>
                        <a:rPr lang="ta-IN" sz="1400" kern="1200" dirty="0">
                          <a:effectLst/>
                        </a:rPr>
                        <a:t> குதிரை</a:t>
                      </a:r>
                      <a:r>
                        <a:rPr lang="en-GB" sz="1400" kern="1200" dirty="0">
                          <a:effectLst/>
                        </a:rPr>
                        <a:t>(4-4)</a:t>
                      </a:r>
                      <a:r>
                        <a:rPr lang="ta-IN" sz="1400" kern="1200" dirty="0">
                          <a:effectLst/>
                        </a:rPr>
                        <a:t> வீரன்</a:t>
                      </a:r>
                      <a:r>
                        <a:rPr lang="en-GB" sz="1400" kern="1200" dirty="0">
                          <a:effectLst/>
                        </a:rPr>
                        <a:t>(4-5)</a:t>
                      </a:r>
                      <a:r>
                        <a:rPr lang="ta-IN" sz="1400" kern="1200" dirty="0">
                          <a:effectLst/>
                        </a:rPr>
                        <a:t> நகரத்திற்கு</a:t>
                      </a:r>
                      <a:r>
                        <a:rPr lang="en-GB" sz="1400" kern="1200" dirty="0">
                          <a:effectLst/>
                        </a:rPr>
                        <a:t>(8-6)</a:t>
                      </a:r>
                      <a:r>
                        <a:rPr lang="ta-IN" sz="1400" kern="1200" dirty="0">
                          <a:effectLst/>
                        </a:rPr>
                        <a:t> வந்தான்</a:t>
                      </a:r>
                      <a:r>
                        <a:rPr lang="en-GB" sz="1400" kern="1200" dirty="0">
                          <a:effectLst/>
                        </a:rPr>
                        <a:t>(6-7)</a:t>
                      </a:r>
                      <a:r>
                        <a:rPr lang="ta-IN" sz="1400" kern="1200" dirty="0">
                          <a:effectLst/>
                        </a:rPr>
                        <a:t> ... </a:t>
                      </a:r>
                      <a:endParaRPr lang="en-GB" sz="14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908283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2392482F-915B-4E10-A80C-46634569F428}"/>
              </a:ext>
            </a:extLst>
          </p:cNvPr>
          <p:cNvSpPr/>
          <p:nvPr/>
        </p:nvSpPr>
        <p:spPr>
          <a:xfrm>
            <a:off x="611560" y="3521760"/>
            <a:ext cx="1944216" cy="91535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(horseman)Word  position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6293A71-9F1A-4F4D-978C-839E3AF97F87}"/>
              </a:ext>
            </a:extLst>
          </p:cNvPr>
          <p:cNvSpPr/>
          <p:nvPr/>
        </p:nvSpPr>
        <p:spPr>
          <a:xfrm rot="20554634">
            <a:off x="6883503" y="5099508"/>
            <a:ext cx="380576" cy="1291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61792-66C8-4FD0-95A4-62A1F02276FD}"/>
              </a:ext>
            </a:extLst>
          </p:cNvPr>
          <p:cNvSpPr txBox="1"/>
          <p:nvPr/>
        </p:nvSpPr>
        <p:spPr>
          <a:xfrm>
            <a:off x="755576" y="178926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Ubuntu Light" panose="020B0304030602030204" pitchFamily="34" charset="0"/>
              </a:rPr>
              <a:t>Source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0E396-9187-48B7-A372-5C5F4C403CEA}"/>
              </a:ext>
            </a:extLst>
          </p:cNvPr>
          <p:cNvSpPr txBox="1"/>
          <p:nvPr/>
        </p:nvSpPr>
        <p:spPr>
          <a:xfrm>
            <a:off x="5292080" y="1789265"/>
            <a:ext cx="359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Ubuntu Light" panose="020B0304030602030204" pitchFamily="34" charset="0"/>
              </a:rPr>
              <a:t>Translation with alignment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A859D8-0BCC-4DD9-A40C-3E81A02A3E1D}"/>
              </a:ext>
            </a:extLst>
          </p:cNvPr>
          <p:cNvSpPr/>
          <p:nvPr/>
        </p:nvSpPr>
        <p:spPr>
          <a:xfrm>
            <a:off x="3273481" y="3600987"/>
            <a:ext cx="2664298" cy="93610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dirty="0"/>
              <a:t>குதிரை</a:t>
            </a:r>
            <a:r>
              <a:rPr lang="en-GB" dirty="0"/>
              <a:t>(4-4)</a:t>
            </a:r>
            <a:r>
              <a:rPr lang="ta-IN" dirty="0"/>
              <a:t> வீரன்</a:t>
            </a:r>
            <a:r>
              <a:rPr lang="en-GB" dirty="0"/>
              <a:t>(4-5)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5FCCF09-6B30-418E-A61D-02ADFA76254A}"/>
              </a:ext>
            </a:extLst>
          </p:cNvPr>
          <p:cNvSpPr/>
          <p:nvPr/>
        </p:nvSpPr>
        <p:spPr>
          <a:xfrm>
            <a:off x="2673392" y="3904480"/>
            <a:ext cx="380576" cy="1291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18DF865-D0FA-47D4-9856-5D04C147E79A}"/>
              </a:ext>
            </a:extLst>
          </p:cNvPr>
          <p:cNvSpPr/>
          <p:nvPr/>
        </p:nvSpPr>
        <p:spPr>
          <a:xfrm rot="6495966">
            <a:off x="4922120" y="3265300"/>
            <a:ext cx="380576" cy="1291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6DFF14F-15AF-42D6-8C42-55237B880EC0}"/>
              </a:ext>
            </a:extLst>
          </p:cNvPr>
          <p:cNvSpPr/>
          <p:nvPr/>
        </p:nvSpPr>
        <p:spPr>
          <a:xfrm>
            <a:off x="5986597" y="4108521"/>
            <a:ext cx="380576" cy="1291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5EC003-D017-4911-9E4C-5E3FDC8F15FE}"/>
              </a:ext>
            </a:extLst>
          </p:cNvPr>
          <p:cNvSpPr/>
          <p:nvPr/>
        </p:nvSpPr>
        <p:spPr>
          <a:xfrm>
            <a:off x="6415991" y="3784485"/>
            <a:ext cx="2376264" cy="648071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Top 10</a:t>
            </a:r>
          </a:p>
        </p:txBody>
      </p:sp>
      <p:sp>
        <p:nvSpPr>
          <p:cNvPr id="10" name="Dodecagon 9">
            <a:extLst>
              <a:ext uri="{FF2B5EF4-FFF2-40B4-BE49-F238E27FC236}">
                <a16:creationId xmlns:a16="http://schemas.microsoft.com/office/drawing/2014/main" id="{01450DFC-EFB0-43FF-8FE7-4238D455D703}"/>
              </a:ext>
            </a:extLst>
          </p:cNvPr>
          <p:cNvSpPr/>
          <p:nvPr/>
        </p:nvSpPr>
        <p:spPr>
          <a:xfrm>
            <a:off x="5135727" y="4881725"/>
            <a:ext cx="1701740" cy="914400"/>
          </a:xfrm>
          <a:prstGeom prst="dodecag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IndoWordNet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536D390-57EA-4473-8E13-9E7BDA4EDEDC}"/>
              </a:ext>
            </a:extLst>
          </p:cNvPr>
          <p:cNvSpPr/>
          <p:nvPr/>
        </p:nvSpPr>
        <p:spPr>
          <a:xfrm rot="3873584">
            <a:off x="7452320" y="4646308"/>
            <a:ext cx="380576" cy="1291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7A34D9BC-14B5-4110-8800-FE33F20CBC3C}"/>
              </a:ext>
            </a:extLst>
          </p:cNvPr>
          <p:cNvSpPr/>
          <p:nvPr/>
        </p:nvSpPr>
        <p:spPr>
          <a:xfrm>
            <a:off x="7431225" y="4962210"/>
            <a:ext cx="1511422" cy="1078138"/>
          </a:xfrm>
          <a:prstGeom prst="heptagon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Precision@10,@5, @2, @1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E898026-E4B3-4AC2-8FD9-C0FD15298387}"/>
              </a:ext>
            </a:extLst>
          </p:cNvPr>
          <p:cNvSpPr/>
          <p:nvPr/>
        </p:nvSpPr>
        <p:spPr>
          <a:xfrm rot="5400000">
            <a:off x="1418057" y="3172282"/>
            <a:ext cx="380576" cy="12915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4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8" grpId="0" animBg="1"/>
      <p:bldP spid="10" grpId="0" animBg="1"/>
      <p:bldP spid="16" grpId="0" animBg="1"/>
      <p:bldP spid="14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84B7-574E-41F7-8C46-0938726F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9204-9C02-45A7-A2C5-6695801B7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Motivation</a:t>
            </a:r>
          </a:p>
          <a:p>
            <a:endParaRPr lang="en-GB" sz="2400" dirty="0"/>
          </a:p>
          <a:p>
            <a:r>
              <a:rPr lang="en-GB" sz="2400" dirty="0"/>
              <a:t>Background</a:t>
            </a:r>
          </a:p>
          <a:p>
            <a:endParaRPr lang="en-GB" sz="2400" dirty="0"/>
          </a:p>
          <a:p>
            <a:r>
              <a:rPr lang="en-GB" sz="2400" dirty="0"/>
              <a:t>Methodology</a:t>
            </a:r>
          </a:p>
          <a:p>
            <a:endParaRPr lang="en-GB" sz="2400" dirty="0"/>
          </a:p>
          <a:p>
            <a:r>
              <a:rPr lang="en-GB" sz="2400" dirty="0"/>
              <a:t>Results</a:t>
            </a:r>
          </a:p>
          <a:p>
            <a:endParaRPr lang="en-GB" sz="2400" dirty="0"/>
          </a:p>
          <a:p>
            <a:r>
              <a:rPr lang="en-GB" sz="2400" dirty="0"/>
              <a:t>Conclusion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2D228-3293-4A6D-82AB-93FBF447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746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26">
            <a:extLst>
              <a:ext uri="{FF2B5EF4-FFF2-40B4-BE49-F238E27FC236}">
                <a16:creationId xmlns:a16="http://schemas.microsoft.com/office/drawing/2014/main" id="{BA4629C0-A8AD-4924-A3BA-5886F3B5A0FF}"/>
              </a:ext>
            </a:extLst>
          </p:cNvPr>
          <p:cNvSpPr/>
          <p:nvPr/>
        </p:nvSpPr>
        <p:spPr>
          <a:xfrm>
            <a:off x="355680" y="1290600"/>
            <a:ext cx="8499900" cy="6390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IE" sz="2800" b="1" dirty="0">
                <a:solidFill>
                  <a:srgbClr val="006B94"/>
                </a:solidFill>
                <a:latin typeface="Ubuntu"/>
                <a:ea typeface="Ubuntu"/>
                <a:cs typeface="Ubuntu"/>
                <a:sym typeface="Ubuntu"/>
              </a:rPr>
              <a:t>Automatic Evaluation of WordNet sense translation with IndoWordNet</a:t>
            </a:r>
            <a:r>
              <a:rPr lang="en-IE" sz="2800" b="1" strike="noStrike" dirty="0">
                <a:solidFill>
                  <a:srgbClr val="006B9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BF8C96-E7AA-417B-B7DD-31650BDCE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12467"/>
            <a:ext cx="3778188" cy="2336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A90B5-C844-41A2-AD89-2CDF5A7A6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65519"/>
            <a:ext cx="3672684" cy="22709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12C865-583A-4946-B22C-CC5463F1D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178" y="3891852"/>
            <a:ext cx="3600538" cy="22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51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BBCB-3611-4400-AB38-434E9621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ea typeface="Ubuntu"/>
                <a:sym typeface="Ubuntu"/>
              </a:rPr>
              <a:t>Manual Evaluation of 50 wordnet entries</a:t>
            </a:r>
            <a:br>
              <a:rPr lang="en-IE" dirty="0">
                <a:ea typeface="Ubuntu"/>
                <a:sym typeface="Ubuntu"/>
              </a:rPr>
            </a:b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D3708C-3CE3-4255-A779-245C753EC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631" y="2312194"/>
            <a:ext cx="5715000" cy="3533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BF6F3-3931-4C53-8449-69238C21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EB6F2-8EA0-46E8-91AD-5F6E58C90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38573"/>
            <a:ext cx="5715000" cy="3533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ECDE00-D1E6-4864-8634-8CE24E331750}"/>
              </a:ext>
            </a:extLst>
          </p:cNvPr>
          <p:cNvSpPr txBox="1"/>
          <p:nvPr/>
        </p:nvSpPr>
        <p:spPr>
          <a:xfrm>
            <a:off x="7238895" y="1634689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Ubuntu Light" panose="020B0304030602030204" pitchFamily="34" charset="0"/>
              </a:rPr>
              <a:t>IndoWordNet</a:t>
            </a:r>
          </a:p>
        </p:txBody>
      </p:sp>
    </p:spTree>
    <p:extLst>
      <p:ext uri="{BB962C8B-B14F-4D97-AF65-F5344CB8AC3E}">
        <p14:creationId xmlns:p14="http://schemas.microsoft.com/office/powerpoint/2010/main" val="156680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D49C-FAF0-4F6D-A1E0-26F0B4C7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Examples of the manual evaluation of Tamil wordnet entries in comparison to the IndoWordNet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D87CC-D6B2-49A9-B167-5A3AFCF27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895A8-3DBA-4557-A7E3-CCDF7DB5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F89A4-6A39-464C-953C-F1A7B5944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60848"/>
            <a:ext cx="6912768" cy="41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49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4328-5AD1-4607-A284-2FA7DBA6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Discussion and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A5A06-FF00-454C-AA17-604F39E1E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59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B57E-113C-4D35-B7D9-CC8725BA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and 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12F3E-3C6F-4BDE-BFF9-F09AE4743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Automatic results are not so great </a:t>
            </a:r>
          </a:p>
          <a:p>
            <a:pPr lvl="1"/>
            <a:r>
              <a:rPr lang="en-GB" dirty="0"/>
              <a:t>a data availability for these language are very little</a:t>
            </a:r>
          </a:p>
          <a:p>
            <a:pPr lvl="1"/>
            <a:r>
              <a:rPr lang="en-GB" dirty="0"/>
              <a:t>IndoWordNet is overly skewed to the classical words of these languages</a:t>
            </a:r>
          </a:p>
          <a:p>
            <a:pPr lvl="1"/>
            <a:r>
              <a:rPr lang="en-GB" dirty="0"/>
              <a:t>Parallel corpus is in day to day conversation text</a:t>
            </a:r>
          </a:p>
          <a:p>
            <a:r>
              <a:rPr lang="en-GB" dirty="0"/>
              <a:t>Manual evaluation shows that this is far from reality.</a:t>
            </a:r>
          </a:p>
          <a:p>
            <a:r>
              <a:rPr lang="en-GB" dirty="0"/>
              <a:t>Our method can aid the creation or improvement of wordnets for under-resourced languages</a:t>
            </a:r>
          </a:p>
          <a:p>
            <a:r>
              <a:rPr lang="en-GB" dirty="0"/>
              <a:t>Removing of code-mixed text from the corpus results in gains for the wordnet entries with limited data.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6F184-17F5-40E0-B147-C16F4D29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92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6DB8-E19D-4EF7-AD3F-0F318EB18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12904-D9BF-4227-8474-D74DBDE50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work was supported by the Science Foundation Ireland under Grant Number SFI/12/RC/2289 (Insight)</a:t>
            </a:r>
          </a:p>
          <a:p>
            <a:r>
              <a:rPr lang="en-GB" dirty="0"/>
              <a:t>Student support from GWC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75E37-C23C-4934-AA09-1393D848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706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22B2-170A-467C-8BA8-AF8FD8E1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8B02-F973-4BEA-9092-9D9F6A1E3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1915958"/>
            <a:ext cx="8536881" cy="45145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dirty="0" err="1"/>
              <a:t>Inaki</a:t>
            </a:r>
            <a:r>
              <a:rPr lang="en-GB" dirty="0"/>
              <a:t> Alegria, </a:t>
            </a:r>
            <a:r>
              <a:rPr lang="en-GB" dirty="0" err="1"/>
              <a:t>Xabier</a:t>
            </a:r>
            <a:r>
              <a:rPr lang="en-GB" dirty="0"/>
              <a:t> </a:t>
            </a:r>
            <a:r>
              <a:rPr lang="en-GB" dirty="0" err="1"/>
              <a:t>Artola</a:t>
            </a:r>
            <a:r>
              <a:rPr lang="en-GB" dirty="0"/>
              <a:t>, </a:t>
            </a:r>
            <a:r>
              <a:rPr lang="en-GB" dirty="0" err="1"/>
              <a:t>Arantza</a:t>
            </a:r>
            <a:r>
              <a:rPr lang="en-GB" dirty="0"/>
              <a:t> Diaz De </a:t>
            </a:r>
            <a:r>
              <a:rPr lang="en-GB" dirty="0" err="1"/>
              <a:t>Ilarraza</a:t>
            </a:r>
            <a:r>
              <a:rPr lang="en-GB" dirty="0"/>
              <a:t>, and </a:t>
            </a:r>
            <a:r>
              <a:rPr lang="en-GB" dirty="0" err="1"/>
              <a:t>Kepa</a:t>
            </a:r>
            <a:r>
              <a:rPr lang="en-GB" dirty="0"/>
              <a:t> </a:t>
            </a:r>
            <a:r>
              <a:rPr lang="en-GB" dirty="0" err="1"/>
              <a:t>Sarasola</a:t>
            </a:r>
            <a:r>
              <a:rPr lang="en-GB" dirty="0"/>
              <a:t>. 2011. Strategies to develop language technologies for less-resourced languages based on the case of </a:t>
            </a:r>
            <a:r>
              <a:rPr lang="en-GB" dirty="0" err="1"/>
              <a:t>basque</a:t>
            </a:r>
            <a:r>
              <a:rPr lang="en-GB" dirty="0"/>
              <a:t>.</a:t>
            </a:r>
          </a:p>
          <a:p>
            <a:pPr algn="just"/>
            <a:r>
              <a:rPr lang="en-GB" dirty="0" err="1"/>
              <a:t>Mihael</a:t>
            </a:r>
            <a:r>
              <a:rPr lang="en-GB" dirty="0"/>
              <a:t> </a:t>
            </a:r>
            <a:r>
              <a:rPr lang="en-GB" dirty="0" err="1"/>
              <a:t>Arcan</a:t>
            </a:r>
            <a:r>
              <a:rPr lang="en-GB" dirty="0"/>
              <a:t>, John P McCrae, and Paul Buitelaar. 2016b. Expanding wordnets to new languages with multilingual sense disambiguation. In </a:t>
            </a:r>
            <a:r>
              <a:rPr lang="en-GB" dirty="0" err="1"/>
              <a:t>Internaional</a:t>
            </a:r>
            <a:r>
              <a:rPr lang="en-GB" dirty="0"/>
              <a:t> Conference on Computational Linguistics (COLING-2016), Osaka, Japan.</a:t>
            </a:r>
          </a:p>
          <a:p>
            <a:pPr algn="just"/>
            <a:r>
              <a:rPr lang="en-GB" dirty="0" err="1"/>
              <a:t>Pushpak</a:t>
            </a:r>
            <a:r>
              <a:rPr lang="en-GB" dirty="0"/>
              <a:t> Bhattacharyya. 2010. </a:t>
            </a:r>
            <a:r>
              <a:rPr lang="en-GB" dirty="0" err="1"/>
              <a:t>Indowordnet</a:t>
            </a:r>
            <a:r>
              <a:rPr lang="en-GB" dirty="0"/>
              <a:t>. In Nicoletta </a:t>
            </a:r>
            <a:r>
              <a:rPr lang="en-GB" dirty="0" err="1"/>
              <a:t>Calzolari</a:t>
            </a:r>
            <a:r>
              <a:rPr lang="en-GB" dirty="0"/>
              <a:t> (Conference Chair), Khalid </a:t>
            </a:r>
            <a:r>
              <a:rPr lang="en-GB" dirty="0" err="1"/>
              <a:t>Choukri</a:t>
            </a:r>
            <a:r>
              <a:rPr lang="en-GB" dirty="0"/>
              <a:t>, </a:t>
            </a:r>
            <a:r>
              <a:rPr lang="en-GB" dirty="0" err="1"/>
              <a:t>Bente</a:t>
            </a:r>
            <a:r>
              <a:rPr lang="en-GB" dirty="0"/>
              <a:t> </a:t>
            </a:r>
            <a:r>
              <a:rPr lang="en-GB" dirty="0" err="1"/>
              <a:t>Maegaard</a:t>
            </a:r>
            <a:r>
              <a:rPr lang="en-GB" dirty="0"/>
              <a:t>, Joseph </a:t>
            </a:r>
            <a:r>
              <a:rPr lang="en-GB" dirty="0" err="1"/>
              <a:t>Mariani</a:t>
            </a:r>
            <a:r>
              <a:rPr lang="en-GB" dirty="0"/>
              <a:t>, Jan </a:t>
            </a:r>
            <a:r>
              <a:rPr lang="en-GB" dirty="0" err="1"/>
              <a:t>Odijk</a:t>
            </a:r>
            <a:r>
              <a:rPr lang="en-GB" dirty="0"/>
              <a:t>, Stelios </a:t>
            </a:r>
            <a:r>
              <a:rPr lang="en-GB" dirty="0" err="1"/>
              <a:t>Piperidis</a:t>
            </a:r>
            <a:r>
              <a:rPr lang="en-GB" dirty="0"/>
              <a:t>, Mike Rosner, and Daniel </a:t>
            </a:r>
            <a:r>
              <a:rPr lang="en-GB" dirty="0" err="1"/>
              <a:t>Tapias</a:t>
            </a:r>
            <a:r>
              <a:rPr lang="en-GB" dirty="0"/>
              <a:t>, editors, Proceedings of the Seventh International Conference on Language Resources and Evaluation (LREC’10), Valletta, Malta, May. European Language Resources Association (ELRA).</a:t>
            </a:r>
          </a:p>
          <a:p>
            <a:pPr algn="just"/>
            <a:r>
              <a:rPr lang="en-GB" dirty="0"/>
              <a:t>Francis Bond, </a:t>
            </a:r>
            <a:r>
              <a:rPr lang="en-GB" dirty="0" err="1"/>
              <a:t>Piek</a:t>
            </a:r>
            <a:r>
              <a:rPr lang="en-GB" dirty="0"/>
              <a:t> </a:t>
            </a:r>
            <a:r>
              <a:rPr lang="en-GB" dirty="0" err="1"/>
              <a:t>Vossen</a:t>
            </a:r>
            <a:r>
              <a:rPr lang="en-GB" dirty="0"/>
              <a:t>, John P. McCrae, and Christiane </a:t>
            </a:r>
            <a:r>
              <a:rPr lang="en-GB" dirty="0" err="1"/>
              <a:t>Fellbaum</a:t>
            </a:r>
            <a:r>
              <a:rPr lang="en-GB" dirty="0"/>
              <a:t>. 2016. CILI: the Collaborative </a:t>
            </a:r>
            <a:r>
              <a:rPr lang="en-GB" dirty="0" err="1"/>
              <a:t>Interlingual</a:t>
            </a:r>
            <a:r>
              <a:rPr lang="en-GB" dirty="0"/>
              <a:t> Index. In Proceedings of the Global Word-Net Conference 2016.</a:t>
            </a:r>
          </a:p>
          <a:p>
            <a:pPr algn="just"/>
            <a:r>
              <a:rPr lang="en-GB" dirty="0"/>
              <a:t>Christiane </a:t>
            </a:r>
            <a:r>
              <a:rPr lang="en-GB" dirty="0" err="1"/>
              <a:t>Fellbaum</a:t>
            </a:r>
            <a:r>
              <a:rPr lang="en-GB" dirty="0"/>
              <a:t>. 2010. Wordnet. In Theory and applications of ontology: computer applications, pages 231–243. Springer.</a:t>
            </a:r>
          </a:p>
          <a:p>
            <a:r>
              <a:rPr lang="en-GB" dirty="0"/>
              <a:t>George A Miller. 1995. Wordnet: a lexical database for </a:t>
            </a:r>
            <a:r>
              <a:rPr lang="en-GB" dirty="0" err="1"/>
              <a:t>english</a:t>
            </a:r>
            <a:r>
              <a:rPr lang="en-GB" dirty="0"/>
              <a:t>. Communications of the ACM, 38(11):39–41.</a:t>
            </a:r>
          </a:p>
          <a:p>
            <a:r>
              <a:rPr lang="en-GB" dirty="0" err="1"/>
              <a:t>Jorg</a:t>
            </a:r>
            <a:r>
              <a:rPr lang="en-GB" dirty="0"/>
              <a:t> Tiedemann. 2012. Parallel data, tools and </a:t>
            </a:r>
            <a:r>
              <a:rPr lang="it-IT" dirty="0"/>
              <a:t>interfaces in opus. In Nicoletta Calzolari (Conference </a:t>
            </a:r>
            <a:r>
              <a:rPr lang="en-GB" dirty="0"/>
              <a:t>Chair), Khalid </a:t>
            </a:r>
            <a:r>
              <a:rPr lang="en-GB" dirty="0" err="1"/>
              <a:t>Choukri</a:t>
            </a:r>
            <a:r>
              <a:rPr lang="en-GB" dirty="0"/>
              <a:t>, Thierry </a:t>
            </a:r>
            <a:r>
              <a:rPr lang="en-GB" dirty="0" err="1"/>
              <a:t>Declerck</a:t>
            </a:r>
            <a:r>
              <a:rPr lang="en-GB" dirty="0"/>
              <a:t>, Mehmet </a:t>
            </a:r>
            <a:r>
              <a:rPr lang="en-GB" dirty="0" err="1"/>
              <a:t>U˘gur</a:t>
            </a:r>
            <a:r>
              <a:rPr lang="en-GB" dirty="0"/>
              <a:t> </a:t>
            </a:r>
            <a:r>
              <a:rPr lang="en-GB" dirty="0" err="1"/>
              <a:t>Do˘gan</a:t>
            </a:r>
            <a:r>
              <a:rPr lang="en-GB" dirty="0"/>
              <a:t>, </a:t>
            </a:r>
            <a:r>
              <a:rPr lang="en-GB" dirty="0" err="1"/>
              <a:t>Bente</a:t>
            </a:r>
            <a:r>
              <a:rPr lang="en-GB" dirty="0"/>
              <a:t> </a:t>
            </a:r>
            <a:r>
              <a:rPr lang="en-GB" dirty="0" err="1"/>
              <a:t>Maegaard</a:t>
            </a:r>
            <a:r>
              <a:rPr lang="en-GB" dirty="0"/>
              <a:t>, Joseph </a:t>
            </a:r>
            <a:r>
              <a:rPr lang="en-GB" dirty="0" err="1"/>
              <a:t>Mariani</a:t>
            </a:r>
            <a:r>
              <a:rPr lang="en-GB" dirty="0"/>
              <a:t>, Asuncion Moreno, Jan </a:t>
            </a:r>
            <a:r>
              <a:rPr lang="en-GB" dirty="0" err="1"/>
              <a:t>Odijk</a:t>
            </a:r>
            <a:r>
              <a:rPr lang="en-GB" dirty="0"/>
              <a:t>, and Stelios </a:t>
            </a:r>
            <a:r>
              <a:rPr lang="en-GB" dirty="0" err="1"/>
              <a:t>Piperidis</a:t>
            </a:r>
            <a:r>
              <a:rPr lang="en-GB" dirty="0"/>
              <a:t>, editors, Proceedings of the Eight International Conference on Language Resources and Evaluation (LREC’12), Istanbul, Turkey, may. European Language Resources Association (ELRA).</a:t>
            </a:r>
          </a:p>
          <a:p>
            <a:r>
              <a:rPr lang="en-GB" dirty="0"/>
              <a:t>T. N. </a:t>
            </a:r>
            <a:r>
              <a:rPr lang="en-GB" dirty="0" err="1"/>
              <a:t>Vikram</a:t>
            </a:r>
            <a:r>
              <a:rPr lang="en-GB" dirty="0"/>
              <a:t> and Shalini R. </a:t>
            </a:r>
            <a:r>
              <a:rPr lang="en-GB" dirty="0" err="1"/>
              <a:t>Urs</a:t>
            </a:r>
            <a:r>
              <a:rPr lang="en-GB" dirty="0"/>
              <a:t>, 2007. Development of Prototype Morphological Analyzer for he South Indian Language of Kannada, pages 109–116. </a:t>
            </a:r>
            <a:r>
              <a:rPr lang="de-DE" dirty="0"/>
              <a:t>Springer Berlin Heidelberg, Berlin, Heidelberg.</a:t>
            </a:r>
            <a:endParaRPr lang="en-GB" dirty="0"/>
          </a:p>
          <a:p>
            <a:r>
              <a:rPr lang="en-GB" dirty="0" err="1"/>
              <a:t>Piek</a:t>
            </a:r>
            <a:r>
              <a:rPr lang="en-GB" dirty="0"/>
              <a:t> </a:t>
            </a:r>
            <a:r>
              <a:rPr lang="en-GB" dirty="0" err="1"/>
              <a:t>Vossen</a:t>
            </a:r>
            <a:r>
              <a:rPr lang="en-GB" dirty="0"/>
              <a:t>. 1997. Eurowordnet: a multilingual database for information retrieval. In: Proceedings of the DELOS workshop on Cross-language Information Retrieval, pages 5–7.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2E1C3-4515-4A94-95A9-5E28AAFE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83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Improving Wordnets for Under-Resourced Languages Using Machine</a:t>
            </a:r>
            <a:br>
              <a:rPr lang="en-GB" dirty="0"/>
            </a:br>
            <a:r>
              <a:rPr lang="en-GB" dirty="0"/>
              <a:t>Translation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2" y="4508500"/>
            <a:ext cx="8116887" cy="6486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IE" sz="2000" dirty="0"/>
              <a:t>Bharathi Raja Chakravarthi</a:t>
            </a:r>
          </a:p>
          <a:p>
            <a:pPr algn="ctr"/>
            <a:r>
              <a:rPr lang="en-IE" sz="2000" dirty="0"/>
              <a:t>bharathi.raja@insight-centre.org</a:t>
            </a:r>
          </a:p>
        </p:txBody>
      </p:sp>
    </p:spTree>
    <p:extLst>
      <p:ext uri="{BB962C8B-B14F-4D97-AF65-F5344CB8AC3E}">
        <p14:creationId xmlns:p14="http://schemas.microsoft.com/office/powerpoint/2010/main" val="85428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D79E-7324-43E5-82F9-776BE842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/>
              <a:t>Motivation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1F524-1F2E-493C-87E4-792F87AFE8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9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>
            <a:extLst>
              <a:ext uri="{FF2B5EF4-FFF2-40B4-BE49-F238E27FC236}">
                <a16:creationId xmlns:a16="http://schemas.microsoft.com/office/drawing/2014/main" id="{454B883D-3E82-402A-843C-0577DC96AB21}"/>
              </a:ext>
            </a:extLst>
          </p:cNvPr>
          <p:cNvSpPr/>
          <p:nvPr/>
        </p:nvSpPr>
        <p:spPr>
          <a:xfrm>
            <a:off x="288360" y="2023583"/>
            <a:ext cx="3845563" cy="40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GB" altLang="en-US" sz="2400" dirty="0">
                <a:solidFill>
                  <a:srgbClr val="4BACC6"/>
                </a:solidFill>
                <a:latin typeface="Ubuntu"/>
              </a:rPr>
              <a:t>Multilingual and global community </a:t>
            </a:r>
          </a:p>
          <a:p>
            <a:pPr marL="285840" indent="-2851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GB" altLang="en-US" sz="2400" dirty="0">
                <a:solidFill>
                  <a:srgbClr val="4BACC6"/>
                </a:solidFill>
                <a:latin typeface="Ubuntu"/>
              </a:rPr>
              <a:t>Contents in internet are in English followed by few popular languages.</a:t>
            </a:r>
          </a:p>
          <a:p>
            <a:pPr marL="285840" indent="-2851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GB" altLang="en-US" sz="2400" dirty="0">
                <a:solidFill>
                  <a:srgbClr val="4BACC6"/>
                </a:solidFill>
                <a:latin typeface="Ubuntu"/>
              </a:rPr>
              <a:t>Online services are in the foreign language.</a:t>
            </a:r>
          </a:p>
          <a:p>
            <a:pPr marL="285840" indent="-2851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GB" altLang="en-US" sz="2400" dirty="0">
                <a:solidFill>
                  <a:srgbClr val="4BACC6"/>
                </a:solidFill>
                <a:latin typeface="Ubuntu"/>
              </a:rPr>
              <a:t>People feel comfortable if the content in their own languages.</a:t>
            </a:r>
          </a:p>
          <a:p>
            <a:pPr marL="285840" indent="-2851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endParaRPr lang="en-GB" altLang="en-US" sz="2400" dirty="0">
              <a:solidFill>
                <a:srgbClr val="4BACC6"/>
              </a:solidFill>
              <a:latin typeface="Ubuntu"/>
            </a:endParaRPr>
          </a:p>
          <a:p>
            <a:pPr marL="285840" indent="-2851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endParaRPr lang="en-GB" sz="2400" spc="-1" dirty="0">
              <a:solidFill>
                <a:srgbClr val="595959"/>
              </a:solidFill>
              <a:uFill>
                <a:solidFill>
                  <a:srgbClr val="FFFFFF"/>
                </a:solidFill>
              </a:uFill>
              <a:latin typeface="Ubuntu Light"/>
            </a:endParaRPr>
          </a:p>
          <a:p>
            <a:pPr marL="720">
              <a:lnSpc>
                <a:spcPct val="100000"/>
              </a:lnSpc>
              <a:buClr>
                <a:srgbClr val="595959"/>
              </a:buClr>
            </a:pPr>
            <a:r>
              <a:rPr lang="en-IE" sz="24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Ubuntu Light"/>
              </a:rPr>
              <a:t> </a:t>
            </a:r>
            <a:endParaRPr lang="en-IE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32FA82C0-A48F-4A06-89EF-436AF26F2EB6}"/>
              </a:ext>
            </a:extLst>
          </p:cNvPr>
          <p:cNvSpPr/>
          <p:nvPr/>
        </p:nvSpPr>
        <p:spPr>
          <a:xfrm>
            <a:off x="355680" y="1290600"/>
            <a:ext cx="8499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IE" sz="2800" b="1" strike="noStrike" spc="-1" dirty="0">
                <a:solidFill>
                  <a:srgbClr val="006B94"/>
                </a:solidFill>
                <a:uFill>
                  <a:solidFill>
                    <a:srgbClr val="FFFFFF"/>
                  </a:solidFill>
                </a:uFill>
                <a:latin typeface="Ubuntu"/>
              </a:rPr>
              <a:t>Motivation</a:t>
            </a:r>
            <a:endParaRPr lang="en-IE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https://lh6.googleusercontent.com/EYBcS0WQ_h1N7gu6bsCxkdY4S9gOygbTsmSAyt0xn95kWnlqRhL4-lyMbnajaonbpDg4n5AN6i6g-Di8-eIpp6oW--1Q2LXWXjCS9XDlNEu2222gqPUleF3CifL6gOBnODDxXTrl9Cc">
            <a:extLst>
              <a:ext uri="{FF2B5EF4-FFF2-40B4-BE49-F238E27FC236}">
                <a16:creationId xmlns:a16="http://schemas.microsoft.com/office/drawing/2014/main" id="{813204FB-42BD-46B5-AB2D-AD537292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01126"/>
            <a:ext cx="4945732" cy="46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anguages in europe">
            <a:extLst>
              <a:ext uri="{FF2B5EF4-FFF2-40B4-BE49-F238E27FC236}">
                <a16:creationId xmlns:a16="http://schemas.microsoft.com/office/drawing/2014/main" id="{6AEF4558-CA25-48AD-802E-01BB5A7F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51" y="1230336"/>
            <a:ext cx="4445189" cy="4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AF4C5F-A176-42EE-8438-3CC4A53FDAB6}"/>
              </a:ext>
            </a:extLst>
          </p:cNvPr>
          <p:cNvSpPr txBox="1"/>
          <p:nvPr/>
        </p:nvSpPr>
        <p:spPr>
          <a:xfrm>
            <a:off x="4427984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Ubuntu Light" panose="020B0304030602030204" pitchFamily="34" charset="0"/>
              </a:rPr>
              <a:t>http://www.languagesofeurope.co.uk/</a:t>
            </a:r>
          </a:p>
        </p:txBody>
      </p:sp>
      <p:pic>
        <p:nvPicPr>
          <p:cNvPr id="1032" name="Picture 8" descr="https://www.mapsofindia.com/maps/india/india-map-languages.jpg">
            <a:extLst>
              <a:ext uri="{FF2B5EF4-FFF2-40B4-BE49-F238E27FC236}">
                <a16:creationId xmlns:a16="http://schemas.microsoft.com/office/drawing/2014/main" id="{B7CD2A00-BD8A-4DC2-8A6B-FD0DF0137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0" y="1273179"/>
            <a:ext cx="3911860" cy="46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B5EF5B2B-2365-4FAF-8884-A7BFCD914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313" y="1290600"/>
            <a:ext cx="3744916" cy="49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977DFB-11DD-45CD-B3B7-63DDACA7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6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41CE5-0D29-410D-8EB9-320A0F97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CC9FD-0E6F-47EA-880E-A52562CFE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840" indent="-285120" defTabSz="914400">
              <a:spcBef>
                <a:spcPts val="0"/>
              </a:spcBef>
              <a:buClr>
                <a:srgbClr val="595959"/>
              </a:buClr>
              <a:buFont typeface="Arial"/>
              <a:buChar char="•"/>
            </a:pPr>
            <a:r>
              <a:rPr lang="en-GB" altLang="en-US" sz="2400" dirty="0">
                <a:solidFill>
                  <a:srgbClr val="4BACC6"/>
                </a:solidFill>
                <a:latin typeface="Ubuntu"/>
                <a:cs typeface="+mn-cs"/>
              </a:rPr>
              <a:t>Applying the work </a:t>
            </a:r>
            <a:r>
              <a:rPr lang="en-GB" altLang="en-US" sz="2400" dirty="0">
                <a:solidFill>
                  <a:srgbClr val="4BACC6"/>
                </a:solidFill>
                <a:latin typeface="Ubuntu"/>
              </a:rPr>
              <a:t>of </a:t>
            </a:r>
            <a:r>
              <a:rPr lang="en-GB" altLang="en-US" sz="2400" dirty="0" err="1">
                <a:solidFill>
                  <a:srgbClr val="4BACC6"/>
                </a:solidFill>
                <a:latin typeface="Ubuntu"/>
              </a:rPr>
              <a:t>Arcan</a:t>
            </a:r>
            <a:r>
              <a:rPr lang="en-GB" altLang="en-US" sz="2400" dirty="0">
                <a:solidFill>
                  <a:srgbClr val="4BACC6"/>
                </a:solidFill>
                <a:latin typeface="Ubuntu"/>
              </a:rPr>
              <a:t> et al 2016</a:t>
            </a:r>
            <a:r>
              <a:rPr lang="en-GB" altLang="en-US" sz="2400" dirty="0">
                <a:solidFill>
                  <a:srgbClr val="4BACC6"/>
                </a:solidFill>
                <a:latin typeface="Ubuntu"/>
                <a:cs typeface="+mn-cs"/>
              </a:rPr>
              <a:t> for under-resourced languages</a:t>
            </a:r>
          </a:p>
          <a:p>
            <a:pPr marL="285840" lvl="0" indent="-285120" defTabSz="914400">
              <a:spcBef>
                <a:spcPts val="0"/>
              </a:spcBef>
              <a:buClr>
                <a:srgbClr val="595959"/>
              </a:buClr>
              <a:buFont typeface="Arial"/>
              <a:buChar char="•"/>
            </a:pPr>
            <a:r>
              <a:rPr lang="en-GB" altLang="en-US" sz="2400" dirty="0">
                <a:solidFill>
                  <a:srgbClr val="4BACC6"/>
                </a:solidFill>
                <a:latin typeface="Ubuntu"/>
                <a:cs typeface="+mn-cs"/>
              </a:rPr>
              <a:t>Dealing with code-mixing - improvement results</a:t>
            </a:r>
          </a:p>
          <a:p>
            <a:pPr marL="285840" lvl="0" indent="-285120" defTabSz="914400">
              <a:spcBef>
                <a:spcPts val="0"/>
              </a:spcBef>
              <a:buClr>
                <a:srgbClr val="595959"/>
              </a:buClr>
              <a:buFont typeface="Arial"/>
              <a:buChar char="•"/>
            </a:pPr>
            <a:r>
              <a:rPr lang="en-GB" altLang="en-US" sz="2400" dirty="0">
                <a:solidFill>
                  <a:srgbClr val="4BACC6"/>
                </a:solidFill>
                <a:latin typeface="Ubuntu"/>
                <a:cs typeface="+mn-cs"/>
              </a:rPr>
              <a:t>This work aims to help in a semi-automatic lexicon construction process for under-resourced languages</a:t>
            </a:r>
          </a:p>
          <a:p>
            <a:pPr marL="285840" lvl="0" indent="-285120" defTabSz="914400">
              <a:spcBef>
                <a:spcPts val="0"/>
              </a:spcBef>
              <a:buClr>
                <a:srgbClr val="595959"/>
              </a:buClr>
              <a:buFont typeface="Arial"/>
              <a:buChar char="•"/>
            </a:pPr>
            <a:endParaRPr lang="en-GB" altLang="en-US" sz="2400" dirty="0">
              <a:solidFill>
                <a:srgbClr val="4BACC6"/>
              </a:solidFill>
              <a:latin typeface="Ubuntu"/>
              <a:cs typeface="+mn-cs"/>
            </a:endParaRPr>
          </a:p>
          <a:p>
            <a:pPr marL="285840" lvl="0" indent="-285120" defTabSz="914400">
              <a:spcBef>
                <a:spcPts val="0"/>
              </a:spcBef>
              <a:buClr>
                <a:srgbClr val="595959"/>
              </a:buClr>
              <a:buFont typeface="Arial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DA0F8-63C1-427A-8737-993DD279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06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AE53-25DB-42EC-B5F1-AC5D7F0A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4A8FD-BC7B-409D-BF4B-3A466B2A80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73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2"/>
          <p:cNvSpPr/>
          <p:nvPr/>
        </p:nvSpPr>
        <p:spPr>
          <a:xfrm>
            <a:off x="355680" y="2031840"/>
            <a:ext cx="8499960" cy="40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>
              <a:lnSpc>
                <a:spcPct val="100000"/>
              </a:lnSpc>
              <a:buClr>
                <a:srgbClr val="595959"/>
              </a:buClr>
            </a:pPr>
            <a:r>
              <a:rPr lang="en-IE" sz="26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Ubuntu Light"/>
              </a:rPr>
              <a:t> </a:t>
            </a:r>
            <a:endParaRPr lang="en-IE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595959"/>
              </a:buClr>
            </a:pPr>
            <a:r>
              <a:rPr lang="en-IE" sz="2600" b="0" strike="noStrike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Ubuntu Light"/>
              </a:rPr>
              <a:t> </a:t>
            </a:r>
            <a:endParaRPr lang="en-IE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3132000" y="6356520"/>
            <a:ext cx="2894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672552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D1485A3F-E0F5-4DDD-9EAA-1F25EF188247}" type="slidenum">
              <a:rPr lang="en-IE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fld>
            <a:endParaRPr lang="en-IE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CustomShape 2"/>
          <p:cNvSpPr/>
          <p:nvPr/>
        </p:nvSpPr>
        <p:spPr>
          <a:xfrm>
            <a:off x="353711" y="2152646"/>
            <a:ext cx="3131512" cy="40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GB" altLang="en-US" sz="2400">
                <a:solidFill>
                  <a:srgbClr val="4BACC6"/>
                </a:solidFill>
                <a:latin typeface="Ubuntu"/>
              </a:rPr>
              <a:t>The </a:t>
            </a:r>
            <a:r>
              <a:rPr lang="en-GB" altLang="en-US" sz="2400" dirty="0">
                <a:solidFill>
                  <a:srgbClr val="4BACC6"/>
                </a:solidFill>
                <a:latin typeface="Ubuntu"/>
              </a:rPr>
              <a:t>answer is relative</a:t>
            </a:r>
          </a:p>
          <a:p>
            <a:pPr marL="285840" indent="-2851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endParaRPr lang="en-GB" altLang="en-US" sz="2400" dirty="0">
              <a:solidFill>
                <a:srgbClr val="4BACC6"/>
              </a:solidFill>
              <a:latin typeface="Ubuntu"/>
            </a:endParaRPr>
          </a:p>
          <a:p>
            <a:pPr marL="285840" indent="-2851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GB" altLang="en-US" sz="2400" dirty="0">
                <a:solidFill>
                  <a:srgbClr val="4BACC6"/>
                </a:solidFill>
                <a:latin typeface="Ubuntu"/>
              </a:rPr>
              <a:t>Six different levels</a:t>
            </a:r>
          </a:p>
          <a:p>
            <a:pPr marL="285840" indent="-2851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endParaRPr lang="en-GB" altLang="en-US" sz="2400" dirty="0">
              <a:solidFill>
                <a:srgbClr val="4BACC6"/>
              </a:solidFill>
              <a:latin typeface="Ubuntu"/>
            </a:endParaRPr>
          </a:p>
          <a:p>
            <a:pPr marL="285840" indent="-28512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n-GB" altLang="en-US" sz="2400">
                <a:solidFill>
                  <a:srgbClr val="4BACC6"/>
                </a:solidFill>
                <a:latin typeface="Ubuntu"/>
              </a:rPr>
              <a:t>Third </a:t>
            </a:r>
            <a:r>
              <a:rPr lang="en-GB" altLang="en-US" sz="2400" dirty="0">
                <a:solidFill>
                  <a:srgbClr val="4BACC6"/>
                </a:solidFill>
                <a:latin typeface="Ubuntu"/>
              </a:rPr>
              <a:t>level </a:t>
            </a:r>
            <a:r>
              <a:rPr lang="en-GB" altLang="en-US" sz="2400">
                <a:solidFill>
                  <a:srgbClr val="4BACC6"/>
                </a:solidFill>
                <a:latin typeface="Ubuntu"/>
              </a:rPr>
              <a:t>and fourth </a:t>
            </a:r>
            <a:r>
              <a:rPr lang="en-GB" altLang="en-US" sz="2400" dirty="0">
                <a:solidFill>
                  <a:srgbClr val="4BACC6"/>
                </a:solidFill>
                <a:latin typeface="Ubuntu"/>
              </a:rPr>
              <a:t>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1B2314-9C01-4204-9B5D-E16995ED2DC0}"/>
              </a:ext>
            </a:extLst>
          </p:cNvPr>
          <p:cNvSpPr txBox="1"/>
          <p:nvPr/>
        </p:nvSpPr>
        <p:spPr>
          <a:xfrm>
            <a:off x="4146977" y="1931011"/>
            <a:ext cx="4827968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/>
              <a:t>All the </a:t>
            </a:r>
            <a:r>
              <a:rPr lang="en-GB" dirty="0"/>
              <a:t>world languages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CBC3FC-EC29-4B35-85E9-C577D95918DB}"/>
              </a:ext>
            </a:extLst>
          </p:cNvPr>
          <p:cNvSpPr txBox="1"/>
          <p:nvPr/>
        </p:nvSpPr>
        <p:spPr>
          <a:xfrm>
            <a:off x="4294055" y="2122205"/>
            <a:ext cx="4429138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/>
              <a:t>Languages that </a:t>
            </a:r>
            <a:r>
              <a:rPr lang="en-GB" dirty="0"/>
              <a:t>have writing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4AF0C7-FBE6-437A-9220-620DC9DC959C}"/>
              </a:ext>
            </a:extLst>
          </p:cNvPr>
          <p:cNvSpPr txBox="1"/>
          <p:nvPr/>
        </p:nvSpPr>
        <p:spPr>
          <a:xfrm>
            <a:off x="4431798" y="2249952"/>
            <a:ext cx="4278341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/>
              <a:t>Languages with </a:t>
            </a:r>
            <a:r>
              <a:rPr lang="en-GB" dirty="0"/>
              <a:t>any resource in Internet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3E2F8F-1875-4E68-9E8F-979D9F837072}"/>
              </a:ext>
            </a:extLst>
          </p:cNvPr>
          <p:cNvSpPr txBox="1"/>
          <p:nvPr/>
        </p:nvSpPr>
        <p:spPr>
          <a:xfrm>
            <a:off x="4584198" y="2402352"/>
            <a:ext cx="3919717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/>
              <a:t>Languages with </a:t>
            </a:r>
            <a:r>
              <a:rPr lang="en-GB" dirty="0"/>
              <a:t>any HLT application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B8BAC-8A02-4048-B935-046EA822326C}"/>
              </a:ext>
            </a:extLst>
          </p:cNvPr>
          <p:cNvSpPr txBox="1"/>
          <p:nvPr/>
        </p:nvSpPr>
        <p:spPr>
          <a:xfrm>
            <a:off x="4736599" y="2554751"/>
            <a:ext cx="354768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Top ten languages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1C0013-2E92-44A6-A1D0-A54DDBE84129}"/>
              </a:ext>
            </a:extLst>
          </p:cNvPr>
          <p:cNvSpPr txBox="1"/>
          <p:nvPr/>
        </p:nvSpPr>
        <p:spPr>
          <a:xfrm>
            <a:off x="4866022" y="2655475"/>
            <a:ext cx="334043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Most resourced language</a:t>
            </a:r>
          </a:p>
          <a:p>
            <a:pPr algn="ctr"/>
            <a:r>
              <a:rPr lang="en-GB" dirty="0"/>
              <a:t>(English)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8821D578-CD3B-4216-A337-83FC087BD4DB}"/>
              </a:ext>
            </a:extLst>
          </p:cNvPr>
          <p:cNvSpPr/>
          <p:nvPr/>
        </p:nvSpPr>
        <p:spPr>
          <a:xfrm>
            <a:off x="3682792" y="3779558"/>
            <a:ext cx="320901" cy="75424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0498C8-35EF-4145-8E19-1739AB80D2DF}"/>
              </a:ext>
            </a:extLst>
          </p:cNvPr>
          <p:cNvSpPr/>
          <p:nvPr/>
        </p:nvSpPr>
        <p:spPr>
          <a:xfrm>
            <a:off x="1025881" y="5674227"/>
            <a:ext cx="8030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  <a:latin typeface="Arial" panose="020B0604020202020204" pitchFamily="34" charset="0"/>
              </a:rPr>
              <a:t>Alegria, </a:t>
            </a:r>
            <a:r>
              <a:rPr lang="en-GB" sz="1200" dirty="0" err="1">
                <a:solidFill>
                  <a:schemeClr val="accent2"/>
                </a:solidFill>
                <a:latin typeface="Arial" panose="020B0604020202020204" pitchFamily="34" charset="0"/>
              </a:rPr>
              <a:t>Iñaki</a:t>
            </a:r>
            <a:r>
              <a:rPr lang="en-GB" sz="1200" dirty="0">
                <a:solidFill>
                  <a:schemeClr val="accent2"/>
                </a:solidFill>
                <a:latin typeface="Arial" panose="020B0604020202020204" pitchFamily="34" charset="0"/>
              </a:rPr>
              <a:t>, et al. "Strategies to develop Language Technologies for Less-Resourced Languages based </a:t>
            </a:r>
            <a:r>
              <a:rPr lang="en-GB" sz="1200">
                <a:solidFill>
                  <a:schemeClr val="accent2"/>
                </a:solidFill>
                <a:latin typeface="Arial" panose="020B0604020202020204" pitchFamily="34" charset="0"/>
              </a:rPr>
              <a:t>on the </a:t>
            </a:r>
            <a:r>
              <a:rPr lang="en-GB" sz="1200" dirty="0">
                <a:solidFill>
                  <a:schemeClr val="accent2"/>
                </a:solidFill>
                <a:latin typeface="Arial" panose="020B0604020202020204" pitchFamily="34" charset="0"/>
              </a:rPr>
              <a:t>case of Basque." :2011.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B19C7D6-877C-4E83-9F41-EC0F338E8EAD}"/>
              </a:ext>
            </a:extLst>
          </p:cNvPr>
          <p:cNvSpPr txBox="1">
            <a:spLocks/>
          </p:cNvSpPr>
          <p:nvPr/>
        </p:nvSpPr>
        <p:spPr>
          <a:xfrm>
            <a:off x="355393" y="1400726"/>
            <a:ext cx="8500533" cy="6397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006B94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en-GB" dirty="0"/>
              <a:t>Which languages are “under-resourced” ?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653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0D2E5-BD9F-41E4-B490-8D27E642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Wordnets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BA20D-70D4-4305-831E-42D9B4C6D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2032000"/>
            <a:ext cx="8500533" cy="409416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en-GB" altLang="en-US" sz="2400" dirty="0">
                <a:solidFill>
                  <a:srgbClr val="4BACC6"/>
                </a:solidFill>
                <a:latin typeface="Ubuntu"/>
              </a:rPr>
              <a:t>Large lexical database </a:t>
            </a:r>
          </a:p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en-GB" altLang="en-US" sz="2400" dirty="0">
                <a:solidFill>
                  <a:srgbClr val="4BACC6"/>
                </a:solidFill>
                <a:latin typeface="Ubuntu"/>
              </a:rPr>
              <a:t>Nouns, verbs, adjectives and adverbs are grouped into sets of cognitive synonyms (synsets) (Miller, 1995; Fellbaum,2010)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GB" altLang="en-US" sz="2400" dirty="0">
                <a:solidFill>
                  <a:srgbClr val="4BACC6"/>
                </a:solidFill>
                <a:latin typeface="Ubuntu"/>
              </a:rPr>
              <a:t>Synsets are interlinked by means of conceptual-semantic and lexical relations. (Miller, 1995; Fellbaum,2010)</a:t>
            </a:r>
          </a:p>
          <a:p>
            <a:pPr marL="342900" lvl="0" indent="-342900">
              <a:lnSpc>
                <a:spcPct val="90000"/>
              </a:lnSpc>
              <a:buFont typeface="Arial"/>
              <a:buChar char="•"/>
            </a:pPr>
            <a:r>
              <a:rPr lang="en-GB" altLang="en-US" sz="2400" dirty="0">
                <a:solidFill>
                  <a:srgbClr val="4BACC6"/>
                </a:solidFill>
                <a:latin typeface="Ubuntu"/>
              </a:rPr>
              <a:t>Approaches for constructing wordnets (Vossen,1997)</a:t>
            </a:r>
          </a:p>
          <a:p>
            <a:pPr marL="1085850" lvl="1" indent="-342900">
              <a:lnSpc>
                <a:spcPct val="90000"/>
              </a:lnSpc>
              <a:buFont typeface="Arial"/>
              <a:buChar char="•"/>
            </a:pPr>
            <a:r>
              <a:rPr lang="en-GB" altLang="en-US" sz="2200" dirty="0">
                <a:solidFill>
                  <a:srgbClr val="4BACC6"/>
                </a:solidFill>
                <a:latin typeface="Ubuntu"/>
              </a:rPr>
              <a:t>Merge</a:t>
            </a:r>
          </a:p>
          <a:p>
            <a:pPr marL="1485900" lvl="2" indent="-342900">
              <a:lnSpc>
                <a:spcPct val="90000"/>
              </a:lnSpc>
            </a:pPr>
            <a:r>
              <a:rPr lang="en-GB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Ubuntu"/>
              </a:rPr>
              <a:t>synsets  and  relations are built independently</a:t>
            </a:r>
            <a:endParaRPr lang="en-GB" altLang="en-US" sz="2200" dirty="0">
              <a:solidFill>
                <a:schemeClr val="tx1">
                  <a:lumMod val="50000"/>
                  <a:lumOff val="50000"/>
                </a:schemeClr>
              </a:solidFill>
              <a:latin typeface="Ubuntu"/>
            </a:endParaRPr>
          </a:p>
          <a:p>
            <a:pPr marL="1085850" lvl="1" indent="-342900">
              <a:lnSpc>
                <a:spcPct val="90000"/>
              </a:lnSpc>
              <a:buFont typeface="Arial"/>
              <a:buChar char="•"/>
            </a:pPr>
            <a:r>
              <a:rPr lang="en-GB" altLang="en-US" sz="2200" dirty="0">
                <a:solidFill>
                  <a:srgbClr val="4BACC6"/>
                </a:solidFill>
                <a:latin typeface="Ubuntu"/>
              </a:rPr>
              <a:t>Expand</a:t>
            </a:r>
          </a:p>
          <a:p>
            <a:pPr marL="1485900" lvl="2" indent="-342900">
              <a:lnSpc>
                <a:spcPct val="90000"/>
              </a:lnSpc>
            </a:pPr>
            <a:r>
              <a:rPr lang="en-GB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Ubuntu"/>
              </a:rPr>
              <a:t>synsets  are  built  in  correspondence  with  the  existing  wordnet  synsets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FB95A-753A-4559-B89C-884AF74B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22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60007-AEDD-46E1-8FC2-4A1B6E3B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FE9B-249D-4979-A572-1B853DDF4DFA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B5131FE-D7A0-4F78-B31F-88F790DE7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WordNet: History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870F3CE-37FF-42F0-94E3-088783D1B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868" y="1844098"/>
            <a:ext cx="8500533" cy="4082504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sz="2400" dirty="0"/>
              <a:t>1985: a group of psychologists and linguists start to develop a “lexical database”</a:t>
            </a:r>
          </a:p>
          <a:p>
            <a:pPr lvl="1"/>
            <a:r>
              <a:rPr lang="en-GB" altLang="en-US" sz="2400" dirty="0"/>
              <a:t>Princeton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EuroWordNet</a:t>
            </a:r>
            <a:r>
              <a:rPr lang="en-GB" sz="2400" dirty="0"/>
              <a:t> (Vossen,1997)</a:t>
            </a:r>
          </a:p>
          <a:p>
            <a:pPr lvl="1" fontAlgn="base"/>
            <a:r>
              <a:rPr lang="en-GB" sz="2400" dirty="0"/>
              <a:t>Dutch, German, French, Spanish, Italian, Czech, Estonian</a:t>
            </a:r>
          </a:p>
          <a:p>
            <a:pPr lvl="1" fontAlgn="base"/>
            <a:r>
              <a:rPr lang="en-GB" sz="2400" dirty="0"/>
              <a:t>Expand approach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dirty="0"/>
              <a:t>IndoWordNet (Bhattacharyya, 2010)</a:t>
            </a:r>
          </a:p>
          <a:p>
            <a:pPr lvl="1" fontAlgn="base"/>
            <a:r>
              <a:rPr lang="en-GB" sz="2400" dirty="0"/>
              <a:t>Covers </a:t>
            </a:r>
            <a:r>
              <a:rPr lang="en-GB" sz="2400"/>
              <a:t>major three </a:t>
            </a:r>
            <a:r>
              <a:rPr lang="en-GB" sz="2400" dirty="0"/>
              <a:t>families:  Indo-Aryan, Dravidian and Sino-Tibetan languages.</a:t>
            </a:r>
          </a:p>
          <a:p>
            <a:pPr lvl="1" fontAlgn="base"/>
            <a:r>
              <a:rPr lang="en-GB" sz="2400" dirty="0"/>
              <a:t> It was compiled for eighteen out </a:t>
            </a:r>
            <a:r>
              <a:rPr lang="en-GB" sz="2400"/>
              <a:t>of the </a:t>
            </a:r>
            <a:r>
              <a:rPr lang="en-GB" sz="2400" dirty="0"/>
              <a:t>twenty-two official languages.</a:t>
            </a:r>
          </a:p>
          <a:p>
            <a:pPr lvl="1" fontAlgn="base"/>
            <a:r>
              <a:rPr lang="en-GB" sz="2400" dirty="0"/>
              <a:t>Expand approach </a:t>
            </a:r>
          </a:p>
          <a:p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84605514"/>
      </p:ext>
    </p:extLst>
  </p:cSld>
  <p:clrMapOvr>
    <a:masterClrMapping/>
  </p:clrMapOvr>
</p:sld>
</file>

<file path=ppt/theme/theme1.xml><?xml version="1.0" encoding="utf-8"?>
<a:theme xmlns:a="http://schemas.openxmlformats.org/drawingml/2006/main" name="Insight theme FIXED ver 3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</a:schemeClr>
        </a:solidFill>
        <a:ln>
          <a:solidFill>
            <a:schemeClr val="accent5"/>
          </a:solidFill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>
                <a:lumMod val="65000"/>
                <a:lumOff val="35000"/>
              </a:schemeClr>
            </a:solidFill>
            <a:latin typeface="Ubuntu Light" panose="020B0304030602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Insight theme FIXED ver 3.1</Template>
  <TotalTime>5992</TotalTime>
  <Words>1595</Words>
  <Application>Microsoft Office PowerPoint</Application>
  <PresentationFormat>On-screen Show (4:3)</PresentationFormat>
  <Paragraphs>306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inherit</vt:lpstr>
      <vt:lpstr>Latha</vt:lpstr>
      <vt:lpstr>Lucida Grande</vt:lpstr>
      <vt:lpstr>Ubuntu</vt:lpstr>
      <vt:lpstr>Ubuntu Light</vt:lpstr>
      <vt:lpstr>Insight theme FIXED ver 3.1</vt:lpstr>
      <vt:lpstr>Improving Wordnets for Under-Resourced Languages Using Machine Translation</vt:lpstr>
      <vt:lpstr>Overview</vt:lpstr>
      <vt:lpstr>Motivation</vt:lpstr>
      <vt:lpstr>PowerPoint Presentation</vt:lpstr>
      <vt:lpstr>Motivation</vt:lpstr>
      <vt:lpstr>Background</vt:lpstr>
      <vt:lpstr>PowerPoint Presentation</vt:lpstr>
      <vt:lpstr>Wordnets</vt:lpstr>
      <vt:lpstr>WordNet: History</vt:lpstr>
      <vt:lpstr>Dravidian Languages</vt:lpstr>
      <vt:lpstr>Methodology</vt:lpstr>
      <vt:lpstr>Expanding wordnets to new languages with multilingual sense disambiguation (Arcan et al., 2016)</vt:lpstr>
      <vt:lpstr>Expanding wordnets to new languages with multilingual sense disambiguation (Arcan et al., 2016)</vt:lpstr>
      <vt:lpstr>PowerPoint Presentation</vt:lpstr>
      <vt:lpstr>Parallel Corpora</vt:lpstr>
      <vt:lpstr>PowerPoint Presentation</vt:lpstr>
      <vt:lpstr>Results</vt:lpstr>
      <vt:lpstr>PowerPoint Presentation</vt:lpstr>
      <vt:lpstr>PowerPoint Presentation</vt:lpstr>
      <vt:lpstr>PowerPoint Presentation</vt:lpstr>
      <vt:lpstr>Manual Evaluation of 50 wordnet entries </vt:lpstr>
      <vt:lpstr>Examples of the manual evaluation of Tamil wordnet entries in comparison to the IndoWordNet</vt:lpstr>
      <vt:lpstr>Discussion and Conclusion</vt:lpstr>
      <vt:lpstr>Discussion and Conclusion</vt:lpstr>
      <vt:lpstr>Acknowledgements</vt:lpstr>
      <vt:lpstr>Reference</vt:lpstr>
      <vt:lpstr>Improving Wordnets for Under-Resourced Languages Using Machine Translation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briwal</dc:creator>
  <cp:lastModifiedBy>Bharathi Raja A</cp:lastModifiedBy>
  <cp:revision>151</cp:revision>
  <dcterms:created xsi:type="dcterms:W3CDTF">2017-10-06T12:30:13Z</dcterms:created>
  <dcterms:modified xsi:type="dcterms:W3CDTF">2018-01-09T00:58:20Z</dcterms:modified>
</cp:coreProperties>
</file>